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828" r:id="rId6"/>
    <p:sldMasterId id="2147483876" r:id="rId7"/>
    <p:sldMasterId id="2147483900" r:id="rId8"/>
  </p:sldMasterIdLst>
  <p:notesMasterIdLst>
    <p:notesMasterId r:id="rId23"/>
  </p:notesMasterIdLst>
  <p:handoutMasterIdLst>
    <p:handoutMasterId r:id="rId24"/>
  </p:handoutMasterIdLst>
  <p:sldIdLst>
    <p:sldId id="257" r:id="rId9"/>
    <p:sldId id="294" r:id="rId10"/>
    <p:sldId id="306" r:id="rId11"/>
    <p:sldId id="308" r:id="rId12"/>
    <p:sldId id="284" r:id="rId13"/>
    <p:sldId id="290" r:id="rId14"/>
    <p:sldId id="288" r:id="rId15"/>
    <p:sldId id="289" r:id="rId16"/>
    <p:sldId id="302" r:id="rId17"/>
    <p:sldId id="293" r:id="rId18"/>
    <p:sldId id="287" r:id="rId19"/>
    <p:sldId id="303" r:id="rId20"/>
    <p:sldId id="298" r:id="rId21"/>
    <p:sldId id="29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709" autoAdjust="0"/>
  </p:normalViewPr>
  <p:slideViewPr>
    <p:cSldViewPr>
      <p:cViewPr varScale="1">
        <p:scale>
          <a:sx n="86" d="100"/>
          <a:sy n="86" d="100"/>
        </p:scale>
        <p:origin x="-1512" y="-90"/>
      </p:cViewPr>
      <p:guideLst>
        <p:guide orient="horz" pos="2160"/>
        <p:guide pos="2880"/>
      </p:guideLst>
    </p:cSldViewPr>
  </p:slideViewPr>
  <p:outlineViewPr>
    <p:cViewPr>
      <p:scale>
        <a:sx n="33" d="100"/>
        <a:sy n="33" d="100"/>
      </p:scale>
      <p:origin x="66" y="204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8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BC5190-8409-486B-8403-0C5182192424}" type="datetimeFigureOut">
              <a:rPr lang="en-US" smtClean="0"/>
              <a:pPr/>
              <a:t>6/20/2013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1A58DE-7B0D-41AC-BB35-2BD3D52BB95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CCAB57-2A19-40D0-BB45-94337CDC827D}" type="datetimeFigureOut">
              <a:rPr lang="en-US" smtClean="0"/>
              <a:pPr/>
              <a:t>6/20/2013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042D7-2FA9-4C0A-8F7C-354BABD2F4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042D7-2FA9-4C0A-8F7C-354BABD2F451}"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D30F9FE-8230-4731-ADA2-073739A0D80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30F9FE-8230-4731-ADA2-073739A0D80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D30F9FE-8230-4731-ADA2-073739A0D80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30F9FE-8230-4731-ADA2-073739A0D80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D21AAF8-0CDE-4D00-9FA2-9832108745F1}" type="datetimeFigureOut">
              <a:rPr lang="en-US" smtClean="0"/>
              <a:pPr/>
              <a:t>6/20/2013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D30F9FE-8230-4731-ADA2-073739A0D80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D30F9FE-8230-4731-ADA2-073739A0D8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21AAF8-0CDE-4D00-9FA2-9832108745F1}"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0F9FE-8230-4731-ADA2-073739A0D80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21AAF8-0CDE-4D00-9FA2-9832108745F1}" type="datetimeFigureOut">
              <a:rPr lang="en-US" smtClean="0"/>
              <a:pPr/>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1AAF8-0CDE-4D00-9FA2-9832108745F1}"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D30F9FE-8230-4731-ADA2-073739A0D80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D21AAF8-0CDE-4D00-9FA2-9832108745F1}" type="datetimeFigureOut">
              <a:rPr lang="en-US" smtClean="0"/>
              <a:pPr/>
              <a:t>6/20/2013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D30F9FE-8230-4731-ADA2-073739A0D80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21AAF8-0CDE-4D00-9FA2-9832108745F1}"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21AAF8-0CDE-4D00-9FA2-9832108745F1}" type="datetimeFigureOut">
              <a:rPr lang="en-US" smtClean="0"/>
              <a:pPr/>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1AAF8-0CDE-4D00-9FA2-9832108745F1}"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D30F9FE-8230-4731-ADA2-073739A0D80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D21AAF8-0CDE-4D00-9FA2-9832108745F1}" type="datetimeFigureOut">
              <a:rPr lang="en-US" smtClean="0"/>
              <a:pPr/>
              <a:t>6/20/2013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D30F9FE-8230-4731-ADA2-073739A0D80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D30F9FE-8230-4731-ADA2-073739A0D80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D30F9FE-8230-4731-ADA2-073739A0D80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21AAF8-0CDE-4D00-9FA2-9832108745F1}" type="datetimeFigureOut">
              <a:rPr lang="en-US" smtClean="0"/>
              <a:pPr/>
              <a:t>6/20/2013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D30F9FE-8230-4731-ADA2-073739A0D80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1AAF8-0CDE-4D00-9FA2-9832108745F1}"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21AAF8-0CDE-4D00-9FA2-9832108745F1}" type="datetimeFigureOut">
              <a:rPr lang="en-US" smtClean="0"/>
              <a:pPr/>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D30F9FE-8230-4731-ADA2-073739A0D807}"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D21AAF8-0CDE-4D00-9FA2-9832108745F1}"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D30F9FE-8230-4731-ADA2-073739A0D807}"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D30F9FE-8230-4731-ADA2-073739A0D80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D30F9FE-8230-4731-ADA2-073739A0D80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D30F9FE-8230-4731-ADA2-073739A0D80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D21AAF8-0CDE-4D00-9FA2-9832108745F1}" type="datetimeFigureOut">
              <a:rPr lang="en-US" smtClean="0"/>
              <a:pPr/>
              <a:t>6/20/2013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D30F9FE-8230-4731-ADA2-073739A0D80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30F9FE-8230-4731-ADA2-073739A0D80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D21AAF8-0CDE-4D00-9FA2-9832108745F1}" type="datetimeFigureOut">
              <a:rPr lang="en-US" smtClean="0"/>
              <a:pPr/>
              <a:t>6/20/2013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30F9FE-8230-4731-ADA2-073739A0D80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D21AAF8-0CDE-4D00-9FA2-9832108745F1}" type="datetimeFigureOut">
              <a:rPr lang="en-US" smtClean="0"/>
              <a:pPr/>
              <a:t>6/20/2013</a:t>
            </a:fld>
            <a:endParaRPr lang="en-US"/>
          </a:p>
        </p:txBody>
      </p:sp>
      <p:sp>
        <p:nvSpPr>
          <p:cNvPr id="10" name="Slide Number Placeholder 9"/>
          <p:cNvSpPr>
            <a:spLocks noGrp="1"/>
          </p:cNvSpPr>
          <p:nvPr>
            <p:ph type="sldNum" sz="quarter" idx="16"/>
          </p:nvPr>
        </p:nvSpPr>
        <p:spPr/>
        <p:txBody>
          <a:bodyPr rtlCol="0"/>
          <a:lstStyle/>
          <a:p>
            <a:fld id="{DD30F9FE-8230-4731-ADA2-073739A0D80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1AAF8-0CDE-4D00-9FA2-9832108745F1}" type="datetimeFigureOut">
              <a:rPr lang="en-US" smtClean="0"/>
              <a:pPr/>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D21AAF8-0CDE-4D00-9FA2-9832108745F1}" type="datetimeFigureOut">
              <a:rPr lang="en-US" smtClean="0"/>
              <a:pPr/>
              <a:t>6/20/2013</a:t>
            </a:fld>
            <a:endParaRPr lang="en-US"/>
          </a:p>
        </p:txBody>
      </p:sp>
      <p:sp>
        <p:nvSpPr>
          <p:cNvPr id="12" name="Slide Number Placeholder 11"/>
          <p:cNvSpPr>
            <a:spLocks noGrp="1"/>
          </p:cNvSpPr>
          <p:nvPr>
            <p:ph type="sldNum" sz="quarter" idx="16"/>
          </p:nvPr>
        </p:nvSpPr>
        <p:spPr/>
        <p:txBody>
          <a:bodyPr rtlCol="0"/>
          <a:lstStyle/>
          <a:p>
            <a:fld id="{DD30F9FE-8230-4731-ADA2-073739A0D80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21AAF8-0CDE-4D00-9FA2-9832108745F1}" type="datetimeFigureOut">
              <a:rPr lang="en-US" smtClean="0"/>
              <a:pPr/>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D30F9FE-8230-4731-ADA2-073739A0D807}"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1AAF8-0CDE-4D00-9FA2-9832108745F1}"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D30F9FE-8230-4731-ADA2-073739A0D807}"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D30F9FE-8230-4731-ADA2-073739A0D80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D21AAF8-0CDE-4D00-9FA2-9832108745F1}" type="datetimeFigureOut">
              <a:rPr lang="en-US" smtClean="0"/>
              <a:pPr/>
              <a:t>6/20/2013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D30F9FE-8230-4731-ADA2-073739A0D80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D30F9FE-8230-4731-ADA2-073739A0D8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1AAF8-0CDE-4D00-9FA2-9832108745F1}"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21AAF8-0CDE-4D00-9FA2-9832108745F1}" type="datetimeFigureOut">
              <a:rPr lang="en-US" smtClean="0"/>
              <a:pPr/>
              <a:t>6/20/2013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21AAF8-0CDE-4D00-9FA2-9832108745F1}" type="datetimeFigureOut">
              <a:rPr lang="en-US" smtClean="0"/>
              <a:pPr/>
              <a:t>6/20/2013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1AAF8-0CDE-4D00-9FA2-9832108745F1}" type="datetimeFigureOut">
              <a:rPr lang="en-US" smtClean="0"/>
              <a:pPr/>
              <a:t>6/20/2013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D21AAF8-0CDE-4D00-9FA2-9832108745F1}" type="datetimeFigureOut">
              <a:rPr lang="en-US" smtClean="0"/>
              <a:pPr/>
              <a:t>6/20/2013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D30F9FE-8230-4731-ADA2-073739A0D8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D30F9FE-8230-4731-ADA2-073739A0D807}"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30F9FE-8230-4731-ADA2-073739A0D807}"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D30F9FE-8230-4731-ADA2-073739A0D807}"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D30F9FE-8230-4731-ADA2-073739A0D807}"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21AAF8-0CDE-4D00-9FA2-9832108745F1}" type="datetimeFigureOut">
              <a:rPr lang="en-US" smtClean="0"/>
              <a:pPr/>
              <a:t>6/20/2013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D30F9FE-8230-4731-ADA2-073739A0D8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1AAF8-0CDE-4D00-9FA2-9832108745F1}" type="datetimeFigureOut">
              <a:rPr lang="en-US" smtClean="0"/>
              <a:pPr/>
              <a:t>6/20/2013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0F9FE-8230-4731-ADA2-073739A0D8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1AAF8-0CDE-4D00-9FA2-9832108745F1}" type="datetimeFigureOut">
              <a:rPr lang="en-US" smtClean="0"/>
              <a:pPr/>
              <a:t>6/20/2013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0F9FE-8230-4731-ADA2-073739A0D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D21AAF8-0CDE-4D00-9FA2-9832108745F1}" type="datetimeFigureOut">
              <a:rPr lang="en-US" smtClean="0"/>
              <a:pPr/>
              <a:t>6/20/2013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D30F9FE-8230-4731-ADA2-073739A0D80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D21AAF8-0CDE-4D00-9FA2-9832108745F1}" type="datetimeFigureOut">
              <a:rPr lang="en-US" smtClean="0"/>
              <a:pPr/>
              <a:t>6/20/2013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30F9FE-8230-4731-ADA2-073739A0D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D21AAF8-0CDE-4D00-9FA2-9832108745F1}" type="datetimeFigureOut">
              <a:rPr lang="en-US" smtClean="0"/>
              <a:pPr/>
              <a:t>6/20/2013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D30F9FE-8230-4731-ADA2-073739A0D80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D21AAF8-0CDE-4D00-9FA2-9832108745F1}" type="datetimeFigureOut">
              <a:rPr lang="en-US" smtClean="0"/>
              <a:pPr/>
              <a:t>6/20/2013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D30F9FE-8230-4731-ADA2-073739A0D80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D21AAF8-0CDE-4D00-9FA2-9832108745F1}" type="datetimeFigureOut">
              <a:rPr lang="en-US" smtClean="0"/>
              <a:pPr/>
              <a:t>6/20/2013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30F9FE-8230-4731-ADA2-073739A0D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D21AAF8-0CDE-4D00-9FA2-9832108745F1}" type="datetimeFigureOut">
              <a:rPr lang="en-US" smtClean="0"/>
              <a:pPr/>
              <a:t>6/20/2013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D30F9FE-8230-4731-ADA2-073739A0D8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D21AAF8-0CDE-4D00-9FA2-9832108745F1}" type="datetimeFigureOut">
              <a:rPr lang="en-US" smtClean="0"/>
              <a:pPr/>
              <a:t>6/20/2013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D30F9FE-8230-4731-ADA2-073739A0D80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inderhousing.com/"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HousingAutD36aR02bP02ZL"/>
          <p:cNvPicPr>
            <a:picLocks noChangeAspect="1" noChangeArrowheads="1"/>
          </p:cNvPicPr>
          <p:nvPr/>
        </p:nvPicPr>
        <p:blipFill>
          <a:blip r:embed="rId2" cstate="print"/>
          <a:srcRect/>
          <a:stretch>
            <a:fillRect/>
          </a:stretch>
        </p:blipFill>
        <p:spPr bwMode="auto">
          <a:xfrm>
            <a:off x="152400" y="228600"/>
            <a:ext cx="4572000" cy="6324600"/>
          </a:xfrm>
          <a:prstGeom prst="rect">
            <a:avLst/>
          </a:prstGeom>
          <a:noFill/>
          <a:ln w="9525" algn="in">
            <a:noFill/>
            <a:miter lim="800000"/>
            <a:headEnd/>
            <a:tailEnd/>
          </a:ln>
          <a:effectLst/>
        </p:spPr>
      </p:pic>
      <p:sp>
        <p:nvSpPr>
          <p:cNvPr id="7" name="Content Placeholder 6"/>
          <p:cNvSpPr>
            <a:spLocks noGrp="1"/>
          </p:cNvSpPr>
          <p:nvPr>
            <p:ph idx="1"/>
          </p:nvPr>
        </p:nvSpPr>
        <p:spPr>
          <a:xfrm>
            <a:off x="5105400" y="273050"/>
            <a:ext cx="4038600" cy="6127750"/>
          </a:xfrm>
        </p:spPr>
        <p:txBody>
          <a:bodyPr>
            <a:normAutofit fontScale="92500" lnSpcReduction="10000"/>
          </a:bodyPr>
          <a:lstStyle/>
          <a:p>
            <a:pPr>
              <a:buNone/>
            </a:pPr>
            <a:endParaRPr lang="en-US" dirty="0" smtClean="0">
              <a:solidFill>
                <a:srgbClr val="008000"/>
              </a:solidFill>
            </a:endParaRPr>
          </a:p>
          <a:p>
            <a:pPr>
              <a:buNone/>
            </a:pPr>
            <a:r>
              <a:rPr lang="en-US" dirty="0" smtClean="0">
                <a:solidFill>
                  <a:srgbClr val="008000"/>
                </a:solidFill>
              </a:rPr>
              <a:t>199 Wood Avenue</a:t>
            </a:r>
            <a:endParaRPr lang="en-US" dirty="0" smtClean="0">
              <a:solidFill>
                <a:srgbClr val="008000"/>
              </a:solidFill>
            </a:endParaRPr>
          </a:p>
          <a:p>
            <a:pPr>
              <a:buNone/>
            </a:pPr>
            <a:r>
              <a:rPr lang="en-US" dirty="0" smtClean="0">
                <a:solidFill>
                  <a:srgbClr val="008000"/>
                </a:solidFill>
              </a:rPr>
              <a:t>Winder, GA 30680</a:t>
            </a:r>
          </a:p>
          <a:p>
            <a:pPr>
              <a:buNone/>
            </a:pPr>
            <a:endParaRPr lang="en-US" dirty="0" smtClean="0">
              <a:solidFill>
                <a:srgbClr val="008000"/>
              </a:solidFill>
            </a:endParaRPr>
          </a:p>
          <a:p>
            <a:pPr>
              <a:buNone/>
            </a:pPr>
            <a:endParaRPr lang="en-US" dirty="0" smtClean="0">
              <a:solidFill>
                <a:srgbClr val="008000"/>
              </a:solidFill>
            </a:endParaRPr>
          </a:p>
          <a:p>
            <a:pPr>
              <a:buNone/>
            </a:pPr>
            <a:r>
              <a:rPr lang="en-US" dirty="0" smtClean="0">
                <a:solidFill>
                  <a:srgbClr val="008000"/>
                </a:solidFill>
              </a:rPr>
              <a:t>678.425.6960    </a:t>
            </a:r>
            <a:r>
              <a:rPr lang="en-US" dirty="0" smtClean="0">
                <a:solidFill>
                  <a:srgbClr val="008000"/>
                </a:solidFill>
              </a:rPr>
              <a:t>Office</a:t>
            </a:r>
          </a:p>
          <a:p>
            <a:pPr>
              <a:buNone/>
            </a:pPr>
            <a:r>
              <a:rPr lang="en-US" dirty="0" smtClean="0">
                <a:solidFill>
                  <a:srgbClr val="008000"/>
                </a:solidFill>
              </a:rPr>
              <a:t>770.868.0675    TDD</a:t>
            </a:r>
          </a:p>
          <a:p>
            <a:pPr>
              <a:buNone/>
            </a:pPr>
            <a:r>
              <a:rPr lang="en-US" dirty="0" smtClean="0">
                <a:solidFill>
                  <a:srgbClr val="008000"/>
                </a:solidFill>
              </a:rPr>
              <a:t>770.307.1548    </a:t>
            </a:r>
            <a:r>
              <a:rPr lang="en-US" dirty="0" smtClean="0">
                <a:solidFill>
                  <a:srgbClr val="008000"/>
                </a:solidFill>
              </a:rPr>
              <a:t>Fax</a:t>
            </a:r>
          </a:p>
          <a:p>
            <a:pPr>
              <a:buNone/>
            </a:pPr>
            <a:endParaRPr lang="en-US" dirty="0" smtClean="0"/>
          </a:p>
          <a:p>
            <a:pPr>
              <a:buNone/>
            </a:pPr>
            <a:endParaRPr lang="en-US" sz="400" dirty="0" smtClean="0"/>
          </a:p>
          <a:p>
            <a:pPr>
              <a:buNone/>
            </a:pPr>
            <a:endParaRPr lang="en-US" sz="400" dirty="0" smtClean="0"/>
          </a:p>
          <a:p>
            <a:pPr>
              <a:buNone/>
            </a:pPr>
            <a:endParaRPr lang="en-US" sz="400" dirty="0" smtClean="0"/>
          </a:p>
          <a:p>
            <a:pPr>
              <a:buNone/>
            </a:pPr>
            <a:endParaRPr lang="en-US" sz="400" dirty="0" smtClean="0"/>
          </a:p>
          <a:p>
            <a:pPr>
              <a:buNone/>
            </a:pPr>
            <a:endParaRPr lang="en-US" sz="400" dirty="0" smtClean="0"/>
          </a:p>
          <a:p>
            <a:pPr>
              <a:buNone/>
            </a:pPr>
            <a:endParaRPr lang="en-US" sz="400" dirty="0" smtClean="0"/>
          </a:p>
          <a:p>
            <a:pPr>
              <a:buNone/>
            </a:pPr>
            <a:endParaRPr lang="en-US" sz="200" dirty="0" smtClean="0"/>
          </a:p>
          <a:p>
            <a:pPr>
              <a:buNone/>
            </a:pPr>
            <a:endParaRPr lang="en-US" sz="200" dirty="0" smtClean="0"/>
          </a:p>
          <a:p>
            <a:pPr>
              <a:buNone/>
            </a:pPr>
            <a:endParaRPr lang="en-US" sz="400" dirty="0" smtClean="0"/>
          </a:p>
          <a:p>
            <a:pPr>
              <a:buNone/>
            </a:pPr>
            <a:endParaRPr lang="en-US" sz="400" dirty="0" smtClean="0"/>
          </a:p>
          <a:p>
            <a:pPr>
              <a:buNone/>
            </a:pPr>
            <a:endParaRPr lang="en-US" sz="400" dirty="0" smtClean="0"/>
          </a:p>
          <a:p>
            <a:pPr>
              <a:buNone/>
            </a:pPr>
            <a:endParaRPr lang="en-US" sz="400" dirty="0" smtClean="0"/>
          </a:p>
          <a:p>
            <a:pPr>
              <a:buNone/>
            </a:pPr>
            <a:endParaRPr lang="en-US" sz="400" dirty="0" smtClean="0"/>
          </a:p>
          <a:p>
            <a:pPr>
              <a:buNone/>
            </a:pPr>
            <a:endParaRPr lang="en-US" sz="400" dirty="0" smtClean="0"/>
          </a:p>
          <a:p>
            <a:pPr>
              <a:buNone/>
            </a:pPr>
            <a:endParaRPr lang="en-US" sz="800" dirty="0" smtClean="0"/>
          </a:p>
          <a:p>
            <a:pPr>
              <a:buNone/>
            </a:pPr>
            <a:endParaRPr lang="en-US" sz="900" dirty="0"/>
          </a:p>
          <a:p>
            <a:pPr>
              <a:buNone/>
            </a:pPr>
            <a:r>
              <a:rPr lang="en-US" sz="2800" dirty="0" smtClean="0">
                <a:solidFill>
                  <a:srgbClr val="008000"/>
                </a:solidFill>
                <a:hlinkClick r:id="rId3"/>
              </a:rPr>
              <a:t>www.winderhousing.com</a:t>
            </a:r>
            <a:endParaRPr lang="en-US" sz="2800" dirty="0" smtClean="0">
              <a:solidFill>
                <a:srgbClr val="008000"/>
              </a:solidFill>
            </a:endParaRPr>
          </a:p>
          <a:p>
            <a:pPr>
              <a:buNone/>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009900"/>
                </a:solidFill>
                <a:effectLst>
                  <a:reflection blurRad="12700" stA="28000" endPos="45000" dist="1000" dir="5400000" sy="-100000" algn="bl" rotWithShape="0"/>
                </a:effectLst>
              </a:rPr>
              <a:t>Garden Earth Naturalist Club</a:t>
            </a:r>
            <a:endParaRPr lang="en-US" sz="5400" b="1" cap="all" spc="0" dirty="0">
              <a:ln w="9000" cmpd="sng">
                <a:solidFill>
                  <a:schemeClr val="accent4">
                    <a:shade val="50000"/>
                    <a:satMod val="120000"/>
                  </a:schemeClr>
                </a:solidFill>
                <a:prstDash val="solid"/>
              </a:ln>
              <a:solidFill>
                <a:srgbClr val="009900"/>
              </a:solidFill>
              <a:effectLst>
                <a:reflection blurRad="12700" stA="28000" endPos="45000" dist="1000" dir="5400000" sy="-100000" algn="bl" rotWithShape="0"/>
              </a:effectLst>
            </a:endParaRPr>
          </a:p>
        </p:txBody>
      </p:sp>
      <p:pic>
        <p:nvPicPr>
          <p:cNvPr id="87042" name="Picture 2" descr="GEN_LOGO_color_SM"/>
          <p:cNvPicPr>
            <a:picLocks noChangeAspect="1" noChangeArrowheads="1"/>
          </p:cNvPicPr>
          <p:nvPr/>
        </p:nvPicPr>
        <p:blipFill>
          <a:blip r:embed="rId2" cstate="print"/>
          <a:srcRect/>
          <a:stretch>
            <a:fillRect/>
          </a:stretch>
        </p:blipFill>
        <p:spPr bwMode="auto">
          <a:xfrm>
            <a:off x="5791200" y="1524000"/>
            <a:ext cx="3200400" cy="4495800"/>
          </a:xfrm>
          <a:prstGeom prst="rect">
            <a:avLst/>
          </a:prstGeom>
          <a:noFill/>
          <a:ln w="9525" algn="ctr">
            <a:miter lim="800000"/>
            <a:headEnd/>
            <a:tailEnd/>
          </a:ln>
        </p:spPr>
      </p:pic>
      <p:sp>
        <p:nvSpPr>
          <p:cNvPr id="5" name="TextBox 4"/>
          <p:cNvSpPr txBox="1"/>
          <p:nvPr/>
        </p:nvSpPr>
        <p:spPr>
          <a:xfrm>
            <a:off x="304800" y="1981200"/>
            <a:ext cx="5105400" cy="3785652"/>
          </a:xfrm>
          <a:prstGeom prst="rect">
            <a:avLst/>
          </a:prstGeom>
          <a:noFill/>
        </p:spPr>
        <p:txBody>
          <a:bodyPr wrap="square" rtlCol="0">
            <a:spAutoFit/>
          </a:bodyPr>
          <a:lstStyle/>
          <a:p>
            <a:pPr algn="just"/>
            <a:r>
              <a:rPr lang="en-US" sz="2400" b="1" dirty="0" smtClean="0">
                <a:solidFill>
                  <a:srgbClr val="008000"/>
                </a:solidFill>
              </a:rPr>
              <a:t>Open to all youth who’s interested in having fun while exploring and participating in community service projects!  </a:t>
            </a:r>
          </a:p>
          <a:p>
            <a:pPr algn="just"/>
            <a:endParaRPr lang="en-US" sz="2400" b="1" dirty="0" smtClean="0">
              <a:solidFill>
                <a:srgbClr val="008000"/>
              </a:solidFill>
            </a:endParaRPr>
          </a:p>
          <a:p>
            <a:pPr algn="just"/>
            <a:r>
              <a:rPr lang="en-US" sz="2400" b="1" dirty="0" smtClean="0">
                <a:solidFill>
                  <a:srgbClr val="008000"/>
                </a:solidFill>
              </a:rPr>
              <a:t>Meetings are held every other Tuesday from 1:00pm until 5:00pm.  </a:t>
            </a:r>
          </a:p>
          <a:p>
            <a:pPr algn="just"/>
            <a:endParaRPr lang="en-US" sz="2400" b="1" dirty="0" smtClean="0">
              <a:solidFill>
                <a:srgbClr val="008000"/>
              </a:solidFill>
            </a:endParaRPr>
          </a:p>
          <a:p>
            <a:pPr algn="just"/>
            <a:r>
              <a:rPr lang="en-US" sz="2400" b="1" dirty="0" smtClean="0">
                <a:solidFill>
                  <a:srgbClr val="008000"/>
                </a:solidFill>
              </a:rPr>
              <a:t>Club Leader is Mrs. Wanda </a:t>
            </a:r>
            <a:r>
              <a:rPr lang="en-US" sz="2400" b="1" dirty="0" err="1" smtClean="0">
                <a:solidFill>
                  <a:srgbClr val="008000"/>
                </a:solidFill>
              </a:rPr>
              <a:t>McLocklin</a:t>
            </a:r>
            <a:r>
              <a:rPr lang="en-US" sz="2400" b="1" dirty="0" smtClean="0">
                <a:solidFill>
                  <a:srgbClr val="008000"/>
                </a:solidFill>
              </a:rPr>
              <a:t>, with Barrow County 4-H</a:t>
            </a:r>
            <a:endParaRPr lang="en-US" sz="2400" b="1" dirty="0">
              <a:solidFill>
                <a:srgbClr val="008000"/>
              </a:solidFill>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533400"/>
            <a:ext cx="6858000" cy="754053"/>
          </a:xfrm>
          <a:prstGeom prst="rect">
            <a:avLst/>
          </a:prstGeom>
        </p:spPr>
        <p:txBody>
          <a:bodyPr wrap="square">
            <a:spAutoFit/>
          </a:bodyPr>
          <a:lstStyle/>
          <a:p>
            <a:pPr algn="ctr"/>
            <a:r>
              <a:rPr lang="en-US" sz="4300" b="1" dirty="0" smtClean="0">
                <a:ln/>
                <a:solidFill>
                  <a:schemeClr val="accent3">
                    <a:lumMod val="60000"/>
                    <a:lumOff val="40000"/>
                  </a:schemeClr>
                </a:solidFill>
                <a:effectLst>
                  <a:outerShdw blurRad="50800" dist="50800" dir="5400000" algn="ctr" rotWithShape="0">
                    <a:srgbClr val="008000"/>
                  </a:outerShdw>
                </a:effectLst>
              </a:rPr>
              <a:t>Vocational Rehabilitation</a:t>
            </a:r>
            <a:endParaRPr lang="en-US" sz="4300" b="1" dirty="0">
              <a:ln/>
              <a:solidFill>
                <a:schemeClr val="accent3">
                  <a:lumMod val="60000"/>
                  <a:lumOff val="40000"/>
                </a:schemeClr>
              </a:solidFill>
              <a:effectLst>
                <a:outerShdw blurRad="50800" dist="50800" dir="5400000" algn="ctr" rotWithShape="0">
                  <a:srgbClr val="008000"/>
                </a:outerShdw>
              </a:effectLst>
            </a:endParaRPr>
          </a:p>
        </p:txBody>
      </p:sp>
      <p:sp>
        <p:nvSpPr>
          <p:cNvPr id="6" name="TextBox 5"/>
          <p:cNvSpPr txBox="1"/>
          <p:nvPr/>
        </p:nvSpPr>
        <p:spPr>
          <a:xfrm>
            <a:off x="838200" y="1600200"/>
            <a:ext cx="3429000" cy="4693593"/>
          </a:xfrm>
          <a:prstGeom prst="rect">
            <a:avLst/>
          </a:prstGeom>
          <a:noFill/>
        </p:spPr>
        <p:txBody>
          <a:bodyPr wrap="square" rtlCol="0">
            <a:spAutoFit/>
          </a:bodyPr>
          <a:lstStyle/>
          <a:p>
            <a:pPr algn="just"/>
            <a:r>
              <a:rPr lang="en-US" sz="2300" dirty="0" smtClean="0"/>
              <a:t>This program was designed to seek and restore disabled individuals to their optimal physical, mental, social, vocational and economic ability.  Some of the services include, job preparation, resume development, individual counseling, medical management, transportation and other readiness assistance.   </a:t>
            </a:r>
            <a:endParaRPr lang="en-US" sz="2300" dirty="0"/>
          </a:p>
        </p:txBody>
      </p:sp>
      <p:pic>
        <p:nvPicPr>
          <p:cNvPr id="71682" name="Picture 2" descr="http://ts3.mm.bing.net/th?id=I4981617209246206&amp;pid=1.7&amp;w=139&amp;h=143&amp;c=7&amp;rs=1"/>
          <p:cNvPicPr>
            <a:picLocks noChangeAspect="1" noChangeArrowheads="1"/>
          </p:cNvPicPr>
          <p:nvPr/>
        </p:nvPicPr>
        <p:blipFill>
          <a:blip r:embed="rId2" cstate="print">
            <a:duotone>
              <a:schemeClr val="accent3">
                <a:shade val="45000"/>
                <a:satMod val="135000"/>
              </a:schemeClr>
              <a:prstClr val="white"/>
            </a:duotone>
          </a:blip>
          <a:stretch>
            <a:fillRect/>
          </a:stretch>
        </p:blipFill>
        <p:spPr bwMode="auto">
          <a:xfrm>
            <a:off x="5181600" y="1600200"/>
            <a:ext cx="3200400" cy="4572000"/>
          </a:xfrm>
          <a:prstGeom prst="rect">
            <a:avLst/>
          </a:prstGeom>
          <a:noFill/>
          <a:ln>
            <a:noFill/>
          </a:ln>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52400"/>
            <a:ext cx="7162800" cy="2062103"/>
          </a:xfrm>
          <a:prstGeom prst="rect">
            <a:avLst/>
          </a:prstGeom>
          <a:noFill/>
        </p:spPr>
        <p:txBody>
          <a:bodyPr wrap="square" lIns="91440" tIns="45720" rIns="91440" bIns="45720">
            <a:spAutoFit/>
          </a:bodyPr>
          <a:lstStyle/>
          <a:p>
            <a:pPr algn="ctr"/>
            <a:endParaRPr lang="en-US" sz="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Community Library</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3316" name="Picture 4" descr="http://ts1.mm.bing.net/th?id=I4973778914378576&amp;pid=1.7&amp;w=179&amp;h=144&amp;c=7&amp;rs=1"/>
          <p:cNvPicPr>
            <a:picLocks noChangeAspect="1" noChangeArrowheads="1"/>
          </p:cNvPicPr>
          <p:nvPr/>
        </p:nvPicPr>
        <p:blipFill>
          <a:blip r:embed="rId2" cstate="print"/>
          <a:srcRect/>
          <a:stretch>
            <a:fillRect/>
          </a:stretch>
        </p:blipFill>
        <p:spPr bwMode="auto">
          <a:xfrm>
            <a:off x="1143000" y="1828800"/>
            <a:ext cx="3200400" cy="4495800"/>
          </a:xfrm>
          <a:prstGeom prst="rect">
            <a:avLst/>
          </a:prstGeom>
          <a:noFill/>
        </p:spPr>
      </p:pic>
      <p:sp>
        <p:nvSpPr>
          <p:cNvPr id="13" name="TextBox 12"/>
          <p:cNvSpPr txBox="1"/>
          <p:nvPr/>
        </p:nvSpPr>
        <p:spPr>
          <a:xfrm>
            <a:off x="4648200" y="1981200"/>
            <a:ext cx="3886200" cy="4524315"/>
          </a:xfrm>
          <a:prstGeom prst="rect">
            <a:avLst/>
          </a:prstGeom>
          <a:noFill/>
        </p:spPr>
        <p:txBody>
          <a:bodyPr wrap="square" rtlCol="0">
            <a:spAutoFit/>
          </a:bodyPr>
          <a:lstStyle/>
          <a:p>
            <a:pPr algn="just"/>
            <a:r>
              <a:rPr lang="en-US" sz="2800" dirty="0" smtClean="0"/>
              <a:t>Yes, WHA has its very own community library.  Whether you like reading fiction or non-fiction, horror or romance, you’re  sure to find something that sparks your interest here at the </a:t>
            </a:r>
            <a:r>
              <a:rPr lang="en-US" sz="3200" b="1" dirty="0" smtClean="0"/>
              <a:t>WHA Community Library.   </a:t>
            </a:r>
            <a:endParaRPr 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609600"/>
            <a:ext cx="8610600" cy="1066800"/>
          </a:xfrm>
        </p:spPr>
        <p:txBody>
          <a:bodyPr>
            <a:noAutofit/>
          </a:bodyPr>
          <a:lstStyle/>
          <a:p>
            <a:r>
              <a:rPr lang="en-US" dirty="0" smtClean="0"/>
              <a:t>Free Security Monitoring &amp; Wi-Fi</a:t>
            </a:r>
            <a:endParaRPr lang="en-US" dirty="0"/>
          </a:p>
        </p:txBody>
      </p:sp>
      <p:sp>
        <p:nvSpPr>
          <p:cNvPr id="3" name="Content Placeholder 2"/>
          <p:cNvSpPr>
            <a:spLocks noGrp="1"/>
          </p:cNvSpPr>
          <p:nvPr>
            <p:ph sz="half" idx="1"/>
          </p:nvPr>
        </p:nvSpPr>
        <p:spPr>
          <a:xfrm>
            <a:off x="0" y="1981200"/>
            <a:ext cx="4038600" cy="4525963"/>
          </a:xfrm>
        </p:spPr>
        <p:txBody>
          <a:bodyPr>
            <a:normAutofit/>
          </a:bodyPr>
          <a:lstStyle/>
          <a:p>
            <a:pPr algn="just">
              <a:buNone/>
            </a:pPr>
            <a:r>
              <a:rPr lang="en-US" sz="2400" dirty="0" smtClean="0"/>
              <a:t>   Cameras are located at all eight (8) complexes and are monitored by the Winder Police Department.  </a:t>
            </a:r>
            <a:endParaRPr lang="en-US" sz="2400" dirty="0"/>
          </a:p>
        </p:txBody>
      </p:sp>
      <p:sp>
        <p:nvSpPr>
          <p:cNvPr id="4" name="Content Placeholder 3"/>
          <p:cNvSpPr>
            <a:spLocks noGrp="1"/>
          </p:cNvSpPr>
          <p:nvPr>
            <p:ph sz="half" idx="2"/>
          </p:nvPr>
        </p:nvSpPr>
        <p:spPr>
          <a:xfrm>
            <a:off x="4648200" y="1981200"/>
            <a:ext cx="4038600" cy="4525963"/>
          </a:xfrm>
        </p:spPr>
        <p:txBody>
          <a:bodyPr/>
          <a:lstStyle/>
          <a:p>
            <a:pPr algn="just">
              <a:buNone/>
            </a:pPr>
            <a:r>
              <a:rPr lang="en-US" dirty="0" smtClean="0"/>
              <a:t>	</a:t>
            </a:r>
            <a:r>
              <a:rPr lang="en-US" sz="2300" dirty="0" smtClean="0"/>
              <a:t>Wi-Fi is provided to help improve literacy in our communities.  Children and adults both can take advantage of this valuable resource to help with homework, employment opportunities and gain general knowledge that can help them broaden their horizons.  </a:t>
            </a:r>
            <a:endParaRPr lang="en-US" sz="2300" dirty="0"/>
          </a:p>
        </p:txBody>
      </p:sp>
      <p:pic>
        <p:nvPicPr>
          <p:cNvPr id="9" name="Picture 4" descr="http://ts1.mm.bing.net/th?id=I5028187547435516&amp;pid=1.7&amp;w=135&amp;h=138&amp;c=7&amp;rs=1"/>
          <p:cNvPicPr>
            <a:picLocks noChangeAspect="1" noChangeArrowheads="1"/>
          </p:cNvPicPr>
          <p:nvPr/>
        </p:nvPicPr>
        <p:blipFill>
          <a:blip r:embed="rId2" cstate="print"/>
          <a:srcRect/>
          <a:stretch>
            <a:fillRect/>
          </a:stretch>
        </p:blipFill>
        <p:spPr bwMode="auto">
          <a:xfrm>
            <a:off x="8001000" y="762000"/>
            <a:ext cx="1143000" cy="1314451"/>
          </a:xfrm>
          <a:prstGeom prst="rect">
            <a:avLst/>
          </a:prstGeom>
          <a:noFill/>
        </p:spPr>
      </p:pic>
      <p:pic>
        <p:nvPicPr>
          <p:cNvPr id="39940" name="Picture 4" descr="http://ts1.mm.bing.net/th?id=I4668857710674072&amp;pid=1.7&amp;w=137&amp;h=69&amp;c=7&amp;rs=1"/>
          <p:cNvPicPr>
            <a:picLocks noChangeAspect="1" noChangeArrowheads="1"/>
          </p:cNvPicPr>
          <p:nvPr/>
        </p:nvPicPr>
        <p:blipFill>
          <a:blip r:embed="rId3" cstate="print"/>
          <a:srcRect/>
          <a:stretch>
            <a:fillRect/>
          </a:stretch>
        </p:blipFill>
        <p:spPr bwMode="auto">
          <a:xfrm>
            <a:off x="304800" y="4419600"/>
            <a:ext cx="3352800" cy="1524000"/>
          </a:xfrm>
          <a:prstGeom prst="rect">
            <a:avLst/>
          </a:prstGeom>
          <a:noFill/>
        </p:spPr>
      </p:pic>
      <p:pic>
        <p:nvPicPr>
          <p:cNvPr id="12" name="Picture 2" descr="http://ts1.mm.bing.net/th?id=I4826122230825304&amp;pid=1.7&amp;w=131&amp;h=139&amp;c=7&amp;rs=1"/>
          <p:cNvPicPr>
            <a:picLocks noChangeAspect="1" noChangeArrowheads="1"/>
          </p:cNvPicPr>
          <p:nvPr/>
        </p:nvPicPr>
        <p:blipFill>
          <a:blip r:embed="rId4" cstate="print"/>
          <a:srcRect/>
          <a:stretch>
            <a:fillRect/>
          </a:stretch>
        </p:blipFill>
        <p:spPr bwMode="auto">
          <a:xfrm>
            <a:off x="7543800" y="5534025"/>
            <a:ext cx="1247775" cy="1323975"/>
          </a:xfrm>
          <a:prstGeom prst="rect">
            <a:avLst/>
          </a:prstGeom>
          <a:noFill/>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6019800" cy="2514600"/>
          </a:xfrm>
        </p:spPr>
        <p:txBody>
          <a:bodyPr>
            <a:normAutofit fontScale="90000"/>
          </a:bodyPr>
          <a:lstStyle/>
          <a:p>
            <a:pPr algn="ctr"/>
            <a:r>
              <a:rPr lang="en-US" sz="800" dirty="0" smtClean="0">
                <a:solidFill>
                  <a:schemeClr val="accent3">
                    <a:lumMod val="75000"/>
                  </a:schemeClr>
                </a:solidFill>
              </a:rPr>
              <a:t/>
            </a:r>
            <a:br>
              <a:rPr lang="en-US" sz="800" dirty="0" smtClean="0">
                <a:solidFill>
                  <a:schemeClr val="accent3">
                    <a:lumMod val="75000"/>
                  </a:schemeClr>
                </a:solidFill>
              </a:rPr>
            </a:br>
            <a:r>
              <a:rPr lang="en-US" sz="800" dirty="0" smtClean="0">
                <a:solidFill>
                  <a:schemeClr val="accent3">
                    <a:lumMod val="75000"/>
                  </a:schemeClr>
                </a:solidFill>
              </a:rPr>
              <a:t/>
            </a:r>
            <a:br>
              <a:rPr lang="en-US" sz="800" dirty="0" smtClean="0">
                <a:solidFill>
                  <a:schemeClr val="accent3">
                    <a:lumMod val="75000"/>
                  </a:schemeClr>
                </a:solidFill>
              </a:rPr>
            </a:br>
            <a:r>
              <a:rPr lang="en-US" sz="800" dirty="0" smtClean="0">
                <a:solidFill>
                  <a:schemeClr val="accent3">
                    <a:lumMod val="75000"/>
                  </a:schemeClr>
                </a:solidFill>
              </a:rPr>
              <a:t/>
            </a:r>
            <a:br>
              <a:rPr lang="en-US" sz="800" dirty="0" smtClean="0">
                <a:solidFill>
                  <a:schemeClr val="accent3">
                    <a:lumMod val="75000"/>
                  </a:schemeClr>
                </a:solidFill>
              </a:rPr>
            </a:br>
            <a:r>
              <a:rPr lang="en-US" sz="800" dirty="0" smtClean="0">
                <a:solidFill>
                  <a:schemeClr val="accent3">
                    <a:lumMod val="75000"/>
                  </a:schemeClr>
                </a:solidFill>
              </a:rPr>
              <a:t/>
            </a:r>
            <a:br>
              <a:rPr lang="en-US" sz="800" dirty="0" smtClean="0">
                <a:solidFill>
                  <a:schemeClr val="accent3">
                    <a:lumMod val="75000"/>
                  </a:schemeClr>
                </a:solidFill>
              </a:rPr>
            </a:br>
            <a:r>
              <a:rPr lang="en-US" sz="3100" dirty="0" smtClean="0">
                <a:solidFill>
                  <a:schemeClr val="accent3">
                    <a:lumMod val="75000"/>
                  </a:schemeClr>
                </a:solidFill>
              </a:rPr>
              <a:t>PLUS…… an onsite </a:t>
            </a:r>
            <a:r>
              <a:rPr lang="en-US" sz="1800" dirty="0" smtClean="0">
                <a:solidFill>
                  <a:schemeClr val="accent3">
                    <a:lumMod val="75000"/>
                  </a:schemeClr>
                </a:solidFill>
              </a:rPr>
              <a:t/>
            </a:r>
            <a:br>
              <a:rPr lang="en-US" sz="1800" dirty="0" smtClean="0">
                <a:solidFill>
                  <a:schemeClr val="accent3">
                    <a:lumMod val="75000"/>
                  </a:schemeClr>
                </a:solidFill>
              </a:rPr>
            </a:br>
            <a:r>
              <a:rPr lang="en-US" sz="4400" dirty="0" smtClean="0">
                <a:solidFill>
                  <a:schemeClr val="accent3">
                    <a:lumMod val="75000"/>
                  </a:schemeClr>
                </a:solidFill>
              </a:rPr>
              <a:t>Boys &amp; Girls Club</a:t>
            </a:r>
            <a:r>
              <a:rPr lang="en-US" sz="1800" dirty="0" smtClean="0">
                <a:solidFill>
                  <a:schemeClr val="accent3">
                    <a:lumMod val="75000"/>
                  </a:schemeClr>
                </a:solidFill>
              </a:rPr>
              <a:t/>
            </a:r>
            <a:br>
              <a:rPr lang="en-US" sz="1800" dirty="0" smtClean="0">
                <a:solidFill>
                  <a:schemeClr val="accent3">
                    <a:lumMod val="75000"/>
                  </a:schemeClr>
                </a:solidFill>
              </a:rPr>
            </a:br>
            <a:r>
              <a:rPr lang="en-US" sz="1800" dirty="0" smtClean="0">
                <a:solidFill>
                  <a:schemeClr val="accent3">
                    <a:lumMod val="75000"/>
                  </a:schemeClr>
                </a:solidFill>
              </a:rPr>
              <a:t/>
            </a:r>
            <a:br>
              <a:rPr lang="en-US" sz="1800" dirty="0" smtClean="0">
                <a:solidFill>
                  <a:schemeClr val="accent3">
                    <a:lumMod val="75000"/>
                  </a:schemeClr>
                </a:solidFill>
              </a:rPr>
            </a:br>
            <a:r>
              <a:rPr lang="en-US" sz="1800" dirty="0" smtClean="0">
                <a:solidFill>
                  <a:schemeClr val="accent3">
                    <a:lumMod val="75000"/>
                  </a:schemeClr>
                </a:solidFill>
              </a:rPr>
              <a:t/>
            </a:r>
            <a:br>
              <a:rPr lang="en-US" sz="1800" dirty="0" smtClean="0">
                <a:solidFill>
                  <a:schemeClr val="accent3">
                    <a:lumMod val="75000"/>
                  </a:schemeClr>
                </a:solidFill>
              </a:rPr>
            </a:br>
            <a:r>
              <a:rPr lang="en-US" sz="1800" dirty="0" smtClean="0">
                <a:solidFill>
                  <a:schemeClr val="accent3">
                    <a:lumMod val="75000"/>
                  </a:schemeClr>
                </a:solidFill>
              </a:rPr>
              <a:t/>
            </a:r>
            <a:br>
              <a:rPr lang="en-US" sz="1800" dirty="0" smtClean="0">
                <a:solidFill>
                  <a:schemeClr val="accent3">
                    <a:lumMod val="75000"/>
                  </a:schemeClr>
                </a:solidFill>
              </a:rPr>
            </a:br>
            <a:r>
              <a:rPr lang="en-US" sz="1800" dirty="0" smtClean="0">
                <a:solidFill>
                  <a:schemeClr val="accent3">
                    <a:lumMod val="75000"/>
                  </a:schemeClr>
                </a:solidFill>
              </a:rPr>
              <a:t/>
            </a:r>
            <a:br>
              <a:rPr lang="en-US" sz="1800" dirty="0" smtClean="0">
                <a:solidFill>
                  <a:schemeClr val="accent3">
                    <a:lumMod val="75000"/>
                  </a:schemeClr>
                </a:solidFill>
              </a:rPr>
            </a:br>
            <a:r>
              <a:rPr lang="en-US" sz="1800" dirty="0" smtClean="0"/>
              <a:t/>
            </a:r>
            <a:br>
              <a:rPr lang="en-US" sz="1800" dirty="0" smtClean="0"/>
            </a:br>
            <a:endParaRPr lang="en-US" sz="1800" dirty="0"/>
          </a:p>
        </p:txBody>
      </p:sp>
      <p:sp>
        <p:nvSpPr>
          <p:cNvPr id="4" name="Text Placeholder 3"/>
          <p:cNvSpPr>
            <a:spLocks noGrp="1"/>
          </p:cNvSpPr>
          <p:nvPr>
            <p:ph type="body" idx="2"/>
          </p:nvPr>
        </p:nvSpPr>
        <p:spPr>
          <a:xfrm>
            <a:off x="152400" y="838200"/>
            <a:ext cx="2743200" cy="5562600"/>
          </a:xfrm>
        </p:spPr>
        <p:txBody>
          <a:bodyPr>
            <a:normAutofit/>
          </a:bodyPr>
          <a:lstStyle/>
          <a:p>
            <a:pPr algn="ctr"/>
            <a:r>
              <a:rPr lang="en-US" dirty="0" smtClean="0"/>
              <a:t>A POSITIVE PLACE TO GO</a:t>
            </a:r>
          </a:p>
          <a:p>
            <a:endParaRPr lang="en-US" dirty="0" smtClean="0"/>
          </a:p>
          <a:p>
            <a:endParaRPr lang="en-US" dirty="0" smtClean="0"/>
          </a:p>
          <a:p>
            <a:endParaRPr lang="en-US" dirty="0" smtClean="0"/>
          </a:p>
          <a:p>
            <a:pPr algn="just"/>
            <a:r>
              <a:rPr lang="en-US" dirty="0" smtClean="0"/>
              <a:t>The Boys and Girls Club of Winder-Barrow  has several programs that strive to help youth with academic success, healthy lifestyles and character and leadership development.  </a:t>
            </a:r>
          </a:p>
          <a:p>
            <a:pPr algn="just"/>
            <a:r>
              <a:rPr lang="en-US" dirty="0" smtClean="0"/>
              <a:t>There are currently sixty-two (62) WHA students enrolled in the program.  </a:t>
            </a:r>
          </a:p>
          <a:p>
            <a:endParaRPr lang="en-US" dirty="0" smtClean="0"/>
          </a:p>
          <a:p>
            <a:pPr algn="ctr"/>
            <a:r>
              <a:rPr lang="en-US" dirty="0" smtClean="0"/>
              <a:t>GREAT FUTURES START HERE!</a:t>
            </a:r>
            <a:endParaRPr lang="en-US" dirty="0"/>
          </a:p>
        </p:txBody>
      </p:sp>
      <p:pic>
        <p:nvPicPr>
          <p:cNvPr id="5" name="Content Placeholder 4" descr="Picture1.png"/>
          <p:cNvPicPr>
            <a:picLocks noGrp="1" noChangeAspect="1"/>
          </p:cNvPicPr>
          <p:nvPr>
            <p:ph sz="quarter" idx="1"/>
          </p:nvPr>
        </p:nvPicPr>
        <p:blipFill>
          <a:blip r:embed="rId2" cstate="print"/>
          <a:stretch>
            <a:fillRect/>
          </a:stretch>
        </p:blipFill>
        <p:spPr>
          <a:xfrm>
            <a:off x="2971800" y="1828800"/>
            <a:ext cx="5943600" cy="4526193"/>
          </a:xfrm>
          <a:prstGeom prst="rect">
            <a:avLst/>
          </a:prstGeom>
          <a:noFill/>
          <a:ln>
            <a:noFill/>
          </a:ln>
          <a:sp3d/>
        </p:spPr>
      </p:pic>
      <p:pic>
        <p:nvPicPr>
          <p:cNvPr id="6" name="Picture 5" descr="bng.png"/>
          <p:cNvPicPr>
            <a:picLocks noChangeAspect="1"/>
          </p:cNvPicPr>
          <p:nvPr/>
        </p:nvPicPr>
        <p:blipFill>
          <a:blip r:embed="rId3" cstate="print"/>
          <a:stretch>
            <a:fillRect/>
          </a:stretch>
        </p:blipFill>
        <p:spPr>
          <a:xfrm>
            <a:off x="838200" y="1371600"/>
            <a:ext cx="1578734" cy="969184"/>
          </a:xfrm>
          <a:prstGeom prst="rect">
            <a:avLst/>
          </a:prstGeom>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accent4">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0"/>
            <a:ext cx="9067800" cy="350865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Font typeface="Arial" pitchFamily="34" charset="0"/>
              <a:buChar char="•"/>
            </a:pPr>
            <a:endParaRPr lang="en-US" sz="1400" b="1" cap="none" spc="0" dirty="0" smtClean="0">
              <a:ln/>
              <a:solidFill>
                <a:schemeClr val="accent3"/>
              </a:solidFill>
              <a:effectLst/>
            </a:endParaRPr>
          </a:p>
          <a:p>
            <a:pPr algn="ctr">
              <a:buFont typeface="Arial" pitchFamily="34" charset="0"/>
              <a:buChar char="•"/>
            </a:pPr>
            <a:endParaRPr lang="en-US" sz="1400" b="1" dirty="0" smtClean="0">
              <a:ln/>
              <a:solidFill>
                <a:schemeClr val="accent3"/>
              </a:solidFill>
            </a:endParaRPr>
          </a:p>
          <a:p>
            <a:pPr algn="ctr">
              <a:buFont typeface="Arial" pitchFamily="34" charset="0"/>
              <a:buChar char="•"/>
            </a:pPr>
            <a:endParaRPr lang="en-US" sz="1400" b="1" cap="none" spc="0" dirty="0" smtClean="0">
              <a:ln/>
              <a:solidFill>
                <a:schemeClr val="accent3"/>
              </a:solidFill>
              <a:effectLst/>
            </a:endParaRPr>
          </a:p>
          <a:p>
            <a:pPr algn="ctr"/>
            <a:endParaRPr lang="en-US" sz="1400" b="1" dirty="0" smtClean="0">
              <a:ln/>
              <a:solidFill>
                <a:schemeClr val="accent3"/>
              </a:solidFill>
            </a:endParaRPr>
          </a:p>
          <a:p>
            <a:pPr algn="ctr"/>
            <a:endParaRPr lang="en-US" sz="1400" b="1" cap="none" spc="0" dirty="0" smtClean="0">
              <a:ln/>
              <a:solidFill>
                <a:schemeClr val="accent3"/>
              </a:solidFill>
              <a:effectLst/>
            </a:endParaRPr>
          </a:p>
          <a:p>
            <a:pPr algn="ctr"/>
            <a:endParaRPr lang="en-US" sz="1400" b="1" dirty="0" smtClean="0">
              <a:ln/>
              <a:solidFill>
                <a:schemeClr val="accent3"/>
              </a:solidFill>
            </a:endParaRPr>
          </a:p>
          <a:p>
            <a:pPr algn="ctr"/>
            <a:endParaRPr lang="en-US" sz="1400" b="1" cap="none" spc="0" dirty="0" smtClean="0">
              <a:ln/>
              <a:solidFill>
                <a:schemeClr val="accent3"/>
              </a:solidFill>
              <a:effectLst/>
            </a:endParaRPr>
          </a:p>
          <a:p>
            <a:pPr algn="ctr"/>
            <a:endParaRPr lang="en-US" sz="1400" b="1" dirty="0" smtClean="0">
              <a:ln/>
              <a:solidFill>
                <a:schemeClr val="accent3"/>
              </a:solidFill>
            </a:endParaRPr>
          </a:p>
          <a:p>
            <a:pPr algn="ctr"/>
            <a:endParaRPr lang="en-US" sz="1400" b="1" cap="none" spc="0" dirty="0" smtClean="0">
              <a:ln/>
              <a:solidFill>
                <a:schemeClr val="accent3"/>
              </a:solidFill>
              <a:effectLst/>
            </a:endParaRPr>
          </a:p>
          <a:p>
            <a:pPr algn="ctr"/>
            <a:endParaRPr lang="en-US" sz="1400" b="1" dirty="0" smtClean="0">
              <a:ln/>
              <a:solidFill>
                <a:schemeClr val="accent3"/>
              </a:solidFill>
            </a:endParaRPr>
          </a:p>
          <a:p>
            <a:pPr algn="ctr"/>
            <a:endParaRPr lang="en-US" sz="1400" b="1" cap="none" spc="0" dirty="0" smtClean="0">
              <a:ln/>
              <a:solidFill>
                <a:schemeClr val="accent3"/>
              </a:solidFill>
              <a:effectLst/>
            </a:endParaRPr>
          </a:p>
          <a:p>
            <a:pPr algn="ctr"/>
            <a:endParaRPr lang="en-US" sz="5400" b="1" dirty="0" smtClean="0">
              <a:ln/>
              <a:solidFill>
                <a:schemeClr val="accent3"/>
              </a:solidFill>
            </a:endParaRPr>
          </a:p>
          <a:p>
            <a:pPr algn="ctr"/>
            <a:endParaRPr lang="en-US" sz="1400" b="1" cap="none" spc="0" dirty="0">
              <a:ln/>
              <a:solidFill>
                <a:schemeClr val="accent3"/>
              </a:solidFill>
              <a:effectLst/>
            </a:endParaRPr>
          </a:p>
        </p:txBody>
      </p:sp>
      <p:sp>
        <p:nvSpPr>
          <p:cNvPr id="5" name="Rectangle 4"/>
          <p:cNvSpPr/>
          <p:nvPr/>
        </p:nvSpPr>
        <p:spPr>
          <a:xfrm>
            <a:off x="1219200" y="228600"/>
            <a:ext cx="7391400" cy="10002738"/>
          </a:xfrm>
          <a:prstGeom prst="rect">
            <a:avLst/>
          </a:prstGeom>
          <a:noFill/>
          <a:effectLst>
            <a:softEdge rad="12700"/>
          </a:effectLst>
        </p:spPr>
        <p:txBody>
          <a:bodyPr wrap="square" lIns="91440" tIns="45720" rIns="91440" bIns="45720">
            <a:spAutoFit/>
          </a:bodyPr>
          <a:lstStyle/>
          <a:p>
            <a:pPr algn="ctr"/>
            <a:endParaRPr lang="en-US" sz="2000" b="1" cap="none" spc="0" dirty="0" smtClean="0">
              <a:ln w="1905"/>
              <a:solidFill>
                <a:srgbClr val="92D050"/>
              </a:solidFill>
              <a:effectLst>
                <a:innerShdw blurRad="69850" dist="43180" dir="5400000">
                  <a:srgbClr val="000000">
                    <a:alpha val="65000"/>
                  </a:srgbClr>
                </a:innerShdw>
              </a:effectLst>
            </a:endParaRPr>
          </a:p>
          <a:p>
            <a:pPr algn="ctr"/>
            <a:endParaRPr lang="en-US" sz="2000" b="1" cap="none" spc="0" dirty="0" smtClean="0">
              <a:ln w="1905"/>
              <a:solidFill>
                <a:srgbClr val="92D050"/>
              </a:solidFill>
              <a:effectLst>
                <a:innerShdw blurRad="69850" dist="43180" dir="5400000">
                  <a:srgbClr val="000000">
                    <a:alpha val="65000"/>
                  </a:srgbClr>
                </a:innerShdw>
              </a:effectLst>
            </a:endParaRPr>
          </a:p>
          <a:p>
            <a:pPr algn="ctr"/>
            <a:endParaRPr lang="en-US" sz="2000" b="1" cap="none" spc="0"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cap="none" spc="0"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r>
              <a:rPr lang="en-US" sz="2400" b="1" cap="none" spc="0" dirty="0" smtClean="0">
                <a:ln w="1905"/>
                <a:solidFill>
                  <a:srgbClr val="92D050"/>
                </a:solidFill>
                <a:effectLst>
                  <a:innerShdw blurRad="69850" dist="43180" dir="5400000">
                    <a:srgbClr val="000000">
                      <a:alpha val="65000"/>
                    </a:srgbClr>
                  </a:innerShdw>
                </a:effectLst>
              </a:rPr>
              <a:t> Family Self-Sufficiency (FSS) Program</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Homebuyers Club</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Workforce Wednesday</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GED Classes</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Office Skills Apprenticeship Training</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Community Garden</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Garden Earth Naturalist Club</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Vocational Rehabilitation</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Community Library</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Free Security Monitoring &amp; Wi-Fi</a:t>
            </a:r>
          </a:p>
          <a:p>
            <a:pPr algn="ctr">
              <a:buFont typeface="Wingdings" pitchFamily="2" charset="2"/>
              <a:buChar char="Ø"/>
            </a:pPr>
            <a:r>
              <a:rPr lang="en-US" sz="2400" b="1" dirty="0" smtClean="0">
                <a:ln w="1905"/>
                <a:solidFill>
                  <a:srgbClr val="92D050"/>
                </a:solidFill>
                <a:effectLst>
                  <a:innerShdw blurRad="69850" dist="43180" dir="5400000">
                    <a:srgbClr val="000000">
                      <a:alpha val="65000"/>
                    </a:srgbClr>
                  </a:innerShdw>
                </a:effectLst>
              </a:rPr>
              <a:t>On Site Boys &amp; Girls Club</a:t>
            </a:r>
          </a:p>
          <a:p>
            <a:pPr algn="ctr">
              <a:buFont typeface="Wingdings" pitchFamily="2" charset="2"/>
              <a:buChar char="Ø"/>
            </a:pPr>
            <a:endParaRPr lang="en-US" sz="24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800" b="1" dirty="0" smtClean="0">
              <a:ln w="1905"/>
              <a:solidFill>
                <a:srgbClr val="92D050"/>
              </a:solidFill>
              <a:effectLst>
                <a:innerShdw blurRad="69850" dist="43180" dir="5400000">
                  <a:srgbClr val="000000">
                    <a:alpha val="65000"/>
                  </a:srgbClr>
                </a:innerShdw>
              </a:effectLst>
            </a:endParaRPr>
          </a:p>
          <a:p>
            <a:pPr algn="ctr">
              <a:buFont typeface="Wingdings" pitchFamily="2" charset="2"/>
              <a:buChar char="Ø"/>
            </a:pPr>
            <a:endParaRPr lang="en-US" sz="2400" b="1" cap="none" spc="0" dirty="0" smtClean="0">
              <a:ln w="1905"/>
              <a:solidFill>
                <a:srgbClr val="008000"/>
              </a:solidFill>
              <a:effectLst>
                <a:innerShdw blurRad="69850" dist="43180" dir="5400000">
                  <a:srgbClr val="000000">
                    <a:alpha val="65000"/>
                  </a:srgbClr>
                </a:innerShdw>
              </a:effectLst>
            </a:endParaRPr>
          </a:p>
          <a:p>
            <a:pPr algn="ctr">
              <a:buFont typeface="Wingdings" pitchFamily="2" charset="2"/>
              <a:buChar char="Ø"/>
            </a:pPr>
            <a:endParaRPr lang="en-US" sz="2400" b="1" cap="none" spc="0" dirty="0" smtClean="0">
              <a:ln w="1905"/>
              <a:solidFill>
                <a:srgbClr val="008000"/>
              </a:solidFill>
              <a:effectLst>
                <a:innerShdw blurRad="69850" dist="43180" dir="5400000">
                  <a:srgbClr val="000000">
                    <a:alpha val="65000"/>
                  </a:srgbClr>
                </a:innerShdw>
              </a:effectLst>
            </a:endParaRPr>
          </a:p>
          <a:p>
            <a:pPr algn="ctr">
              <a:buFont typeface="Wingdings" pitchFamily="2" charset="2"/>
              <a:buChar char="Ø"/>
            </a:pPr>
            <a:endParaRPr lang="en-US" sz="2400" b="1" cap="none" spc="0" dirty="0" smtClean="0">
              <a:ln w="1905"/>
              <a:solidFill>
                <a:srgbClr val="008000"/>
              </a:solidFill>
              <a:effectLst>
                <a:innerShdw blurRad="69850" dist="43180" dir="5400000">
                  <a:srgbClr val="000000">
                    <a:alpha val="65000"/>
                  </a:srgbClr>
                </a:innerShdw>
              </a:effectLst>
            </a:endParaRPr>
          </a:p>
        </p:txBody>
      </p:sp>
      <p:sp>
        <p:nvSpPr>
          <p:cNvPr id="4" name="Rectangle 3"/>
          <p:cNvSpPr/>
          <p:nvPr/>
        </p:nvSpPr>
        <p:spPr>
          <a:xfrm>
            <a:off x="2057400" y="304801"/>
            <a:ext cx="6400800" cy="1723549"/>
          </a:xfrm>
          <a:prstGeom prst="rect">
            <a:avLst/>
          </a:prstGeom>
          <a:noFill/>
        </p:spPr>
        <p:txBody>
          <a:bodyPr wrap="square" lIns="91440" tIns="45720" rIns="91440" bIns="45720">
            <a:spAutoFit/>
            <a:scene3d>
              <a:camera prst="orthographicFront">
                <a:rot lat="0" lon="0" rev="0"/>
              </a:camera>
              <a:lightRig rig="glow" dir="t">
                <a:rot lat="0" lon="0" rev="3600000"/>
              </a:lightRig>
            </a:scene3d>
            <a:sp3d contourW="12700" prstMaterial="softEdge">
              <a:bevelT w="29210" h="16510"/>
              <a:contourClr>
                <a:srgbClr val="008000"/>
              </a:contourClr>
            </a:sp3d>
          </a:bodyPr>
          <a:lstStyle/>
          <a:p>
            <a:pPr algn="ctr"/>
            <a:r>
              <a:rPr lang="en-US" sz="3900" b="1" cap="none" spc="0" dirty="0" smtClean="0">
                <a:ln>
                  <a:solidFill>
                    <a:srgbClr val="008000"/>
                  </a:solidFill>
                  <a:prstDash val="solid"/>
                </a:ln>
                <a:solidFill>
                  <a:srgbClr val="009900"/>
                </a:solidFill>
                <a:effectLst>
                  <a:outerShdw blurRad="88000" dist="50800" dir="5040000" algn="tl">
                    <a:srgbClr val="009900">
                      <a:alpha val="45000"/>
                    </a:srgbClr>
                  </a:outerShdw>
                </a:effectLst>
              </a:rPr>
              <a:t>Programs offered by the Winder Housing Authority</a:t>
            </a:r>
          </a:p>
          <a:p>
            <a:pPr algn="ctr"/>
            <a:endParaRPr lang="en-US"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447800"/>
            <a:ext cx="8839200" cy="5180647"/>
          </a:xfrm>
        </p:spPr>
        <p:txBody>
          <a:bodyPr>
            <a:normAutofit/>
          </a:bodyPr>
          <a:lstStyle/>
          <a:p>
            <a:pPr algn="just">
              <a:buNone/>
            </a:pPr>
            <a:r>
              <a:rPr lang="en-US" sz="2000" dirty="0" smtClean="0"/>
              <a:t>		       The Family Self-Sufficiency (FSS) Program is a program                                                                                                                  </a:t>
            </a:r>
            <a:r>
              <a:rPr lang="en-US" sz="2000" dirty="0" err="1" smtClean="0"/>
              <a:t>estab</a:t>
            </a:r>
            <a:r>
              <a:rPr lang="en-US" sz="2000" dirty="0" smtClean="0"/>
              <a:t>       established to promote economic self-sufficiency among Public</a:t>
            </a:r>
          </a:p>
          <a:p>
            <a:pPr algn="just">
              <a:buNone/>
            </a:pPr>
            <a:r>
              <a:rPr lang="en-US" sz="2000" dirty="0" smtClean="0"/>
              <a:t> </a:t>
            </a:r>
            <a:r>
              <a:rPr lang="en-US" sz="2000" dirty="0" smtClean="0"/>
              <a:t>                  Housing families.  The Head of Household who volunteers to 		       participate is orientated, evaluated and is offered a Contract of Participation with the Winder Housing Authority.  This contract is designed to meet the family’s needs for services.  It also specifies the goals and objectives which the family must fulfill during the contract term.  The goals and objectives are based on mutual agreement.  Certain goals are mandatory.  </a:t>
            </a:r>
          </a:p>
          <a:p>
            <a:pPr algn="just">
              <a:buNone/>
            </a:pPr>
            <a:endParaRPr lang="en-US" sz="2000" dirty="0" smtClean="0"/>
          </a:p>
          <a:p>
            <a:pPr algn="just">
              <a:buNone/>
            </a:pPr>
            <a:r>
              <a:rPr lang="en-US" sz="2000" dirty="0" smtClean="0"/>
              <a:t>    FSS offers a financial incentive to families through the establishment of an escrow account which becomes available to the family upon successful     completion of the Contract of Participation.  </a:t>
            </a:r>
          </a:p>
          <a:p>
            <a:pPr algn="just">
              <a:buNone/>
            </a:pPr>
            <a:endParaRPr lang="en-US" sz="2000" dirty="0" smtClean="0"/>
          </a:p>
          <a:p>
            <a:pPr algn="just">
              <a:buNone/>
            </a:pPr>
            <a:r>
              <a:rPr lang="en-US" sz="2000" dirty="0" smtClean="0"/>
              <a:t>     If interested please visit the Resident Service Department or call our office at (678) 425-6960.</a:t>
            </a:r>
            <a:endParaRPr lang="en-US" sz="2000" dirty="0"/>
          </a:p>
        </p:txBody>
      </p:sp>
      <p:sp>
        <p:nvSpPr>
          <p:cNvPr id="7" name="Rectangle 6"/>
          <p:cNvSpPr/>
          <p:nvPr/>
        </p:nvSpPr>
        <p:spPr>
          <a:xfrm>
            <a:off x="457200" y="609600"/>
            <a:ext cx="8153400" cy="8925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Family Self-Sufficiency</a:t>
            </a:r>
            <a:endParaRPr lang="en-US" sz="5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30" name="Picture 6" descr="http://ts3.mm.bing.net/th?id=H.4880814759872486&amp;pid=1.7&amp;w=150&amp;h=150&amp;c=7&amp;rs=1"/>
          <p:cNvPicPr>
            <a:picLocks noChangeAspect="1" noChangeArrowheads="1"/>
          </p:cNvPicPr>
          <p:nvPr/>
        </p:nvPicPr>
        <p:blipFill>
          <a:blip r:embed="rId2" cstate="print"/>
          <a:srcRect/>
          <a:stretch>
            <a:fillRect/>
          </a:stretch>
        </p:blipFill>
        <p:spPr bwMode="auto">
          <a:xfrm>
            <a:off x="0" y="1447800"/>
            <a:ext cx="1428750" cy="1295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5800" y="1447801"/>
            <a:ext cx="7620000" cy="4876799"/>
          </a:xfrm>
        </p:spPr>
        <p:txBody>
          <a:bodyPr>
            <a:normAutofit/>
          </a:bodyPr>
          <a:lstStyle/>
          <a:p>
            <a:pPr algn="just">
              <a:buNone/>
            </a:pPr>
            <a:r>
              <a:rPr lang="en-US" sz="2000" dirty="0" smtClean="0"/>
              <a:t>	This </a:t>
            </a:r>
            <a:r>
              <a:rPr lang="en-US" sz="2000" dirty="0" smtClean="0"/>
              <a:t>is an advisory committee to our Family Self Sufficiency Program.  </a:t>
            </a:r>
            <a:r>
              <a:rPr lang="en-US" sz="2000" dirty="0" smtClean="0"/>
              <a:t>It represents </a:t>
            </a:r>
            <a:r>
              <a:rPr lang="en-US" sz="2000" dirty="0" smtClean="0"/>
              <a:t>various community organizations.  </a:t>
            </a:r>
            <a:r>
              <a:rPr lang="en-US" sz="2000" dirty="0" smtClean="0"/>
              <a:t>The PCC members are the key to tapping into community resources.  The community resources will enable the Winder Housing Authority to provide the necessary services without being the provider of these services.  The committee meet on a quarterly basis.  </a:t>
            </a:r>
            <a:endParaRPr lang="en-US" sz="2000" dirty="0" smtClean="0"/>
          </a:p>
          <a:p>
            <a:pPr algn="just">
              <a:buNone/>
            </a:pPr>
            <a:endParaRPr lang="en-US" sz="2000" dirty="0"/>
          </a:p>
        </p:txBody>
      </p:sp>
      <p:sp>
        <p:nvSpPr>
          <p:cNvPr id="7" name="Rectangle 6"/>
          <p:cNvSpPr/>
          <p:nvPr/>
        </p:nvSpPr>
        <p:spPr>
          <a:xfrm>
            <a:off x="381000" y="228600"/>
            <a:ext cx="8153400" cy="116955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5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 Coordinating Committee (PCC)</a:t>
            </a:r>
            <a:endParaRPr lang="en-US" sz="3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6738" name="Picture 2" descr="http://ts3.mm.bing.net/th?id=H.5032263876543118&amp;pid=1.7&amp;w=250&amp;h=173&amp;c=7&amp;rs=1"/>
          <p:cNvPicPr>
            <a:picLocks noChangeAspect="1" noChangeArrowheads="1"/>
          </p:cNvPicPr>
          <p:nvPr/>
        </p:nvPicPr>
        <p:blipFill>
          <a:blip r:embed="rId2" cstate="print"/>
          <a:srcRect/>
          <a:stretch>
            <a:fillRect/>
          </a:stretch>
        </p:blipFill>
        <p:spPr bwMode="auto">
          <a:xfrm>
            <a:off x="2286000" y="3657600"/>
            <a:ext cx="5029200" cy="2667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s2.mm.bing.net/th?id=I4955173082956193&amp;pid=1.7&amp;w=224&amp;h=146&amp;c=7&amp;rs=1"/>
          <p:cNvPicPr>
            <a:picLocks noChangeAspect="1" noChangeArrowheads="1"/>
          </p:cNvPicPr>
          <p:nvPr/>
        </p:nvPicPr>
        <p:blipFill>
          <a:blip r:embed="rId2" cstate="print"/>
          <a:srcRect/>
          <a:stretch>
            <a:fillRect/>
          </a:stretch>
        </p:blipFill>
        <p:spPr bwMode="auto">
          <a:xfrm>
            <a:off x="457200" y="1828800"/>
            <a:ext cx="3048000" cy="4114800"/>
          </a:xfrm>
          <a:prstGeom prst="rect">
            <a:avLst/>
          </a:prstGeom>
          <a:noFill/>
        </p:spPr>
      </p:pic>
      <p:sp>
        <p:nvSpPr>
          <p:cNvPr id="5" name="Rectangle 4"/>
          <p:cNvSpPr/>
          <p:nvPr/>
        </p:nvSpPr>
        <p:spPr>
          <a:xfrm>
            <a:off x="4038600" y="1828801"/>
            <a:ext cx="4648200" cy="4293483"/>
          </a:xfrm>
          <a:prstGeom prst="rect">
            <a:avLst/>
          </a:prstGeom>
        </p:spPr>
        <p:txBody>
          <a:bodyPr wrap="square">
            <a:spAutoFit/>
          </a:bodyPr>
          <a:lstStyle/>
          <a:p>
            <a:pPr algn="just"/>
            <a:r>
              <a:rPr lang="en-US" sz="2100" dirty="0" smtClean="0"/>
              <a:t>The homebuyers Club is open to all residents of the Winder Housing Authority.  The purpose of the club is encourage residents to get out of public housing and into a home of their own.  Classes include  a variety of resources to create the ultimate self-paced home buying experience. Topics covered are:  credit counseling, budget management, prequalifying, obtaining a mortgage, selecting a home , maintaining a home, and keeping your home.    </a:t>
            </a:r>
            <a:endParaRPr lang="en-US" sz="2100" dirty="0"/>
          </a:p>
        </p:txBody>
      </p:sp>
      <p:sp>
        <p:nvSpPr>
          <p:cNvPr id="9" name="Rectangle 8"/>
          <p:cNvSpPr/>
          <p:nvPr/>
        </p:nvSpPr>
        <p:spPr>
          <a:xfrm>
            <a:off x="1447800" y="762000"/>
            <a:ext cx="5720220"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Homebuyer Club</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3152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DDEBCF"/>
                    </a:gs>
                    <a:gs pos="50000">
                      <a:srgbClr val="9CB86E"/>
                    </a:gs>
                    <a:gs pos="100000">
                      <a:srgbClr val="156B13"/>
                    </a:gs>
                  </a:gsLst>
                  <a:lin ang="5400000" scaled="0"/>
                </a:gradFill>
                <a:effectLst>
                  <a:outerShdw blurRad="80000" dist="40000" dir="5040000" algn="tl">
                    <a:srgbClr val="000000">
                      <a:alpha val="30000"/>
                    </a:srgbClr>
                  </a:outerShdw>
                  <a:reflection blurRad="6350" stA="55000" endA="300" endPos="45500" dir="5400000" sy="-100000" algn="bl" rotWithShape="0"/>
                </a:effectLst>
              </a:rPr>
              <a:t>Workforce Wednesday</a:t>
            </a:r>
            <a:endParaRPr lang="en-US" sz="5400" b="1" cap="none" spc="0" dirty="0">
              <a:ln w="11430"/>
              <a:gradFill>
                <a:gsLst>
                  <a:gs pos="0">
                    <a:srgbClr val="DDEBCF"/>
                  </a:gs>
                  <a:gs pos="50000">
                    <a:srgbClr val="9CB86E"/>
                  </a:gs>
                  <a:gs pos="100000">
                    <a:srgbClr val="156B13"/>
                  </a:gs>
                </a:gsLst>
                <a:lin ang="5400000" scaled="0"/>
              </a:gradFill>
              <a:effectLst>
                <a:outerShdw blurRad="80000" dist="40000" dir="5040000" algn="tl">
                  <a:srgbClr val="000000">
                    <a:alpha val="30000"/>
                  </a:srgbClr>
                </a:outerShdw>
                <a:reflection blurRad="6350" stA="55000" endA="300" endPos="45500" dir="5400000" sy="-100000" algn="bl" rotWithShape="0"/>
              </a:effectLst>
            </a:endParaRPr>
          </a:p>
        </p:txBody>
      </p:sp>
      <p:sp>
        <p:nvSpPr>
          <p:cNvPr id="3" name="TextBox 2"/>
          <p:cNvSpPr txBox="1"/>
          <p:nvPr/>
        </p:nvSpPr>
        <p:spPr>
          <a:xfrm>
            <a:off x="1066800" y="609600"/>
            <a:ext cx="6705600" cy="954107"/>
          </a:xfrm>
          <a:prstGeom prst="rect">
            <a:avLst/>
          </a:prstGeom>
          <a:noFill/>
        </p:spPr>
        <p:txBody>
          <a:bodyPr wrap="square" rtlCol="0">
            <a:spAutoFit/>
          </a:bodyPr>
          <a:lstStyle/>
          <a:p>
            <a:pPr algn="ctr"/>
            <a:r>
              <a:rPr lang="en-US" sz="2800" dirty="0" smtClean="0">
                <a:solidFill>
                  <a:schemeClr val="accent3">
                    <a:lumMod val="75000"/>
                  </a:schemeClr>
                </a:solidFill>
              </a:rPr>
              <a:t>Winder Housing Authority in Partnership with WIA Workforce Development Presents:</a:t>
            </a:r>
            <a:endParaRPr lang="en-US" sz="2800" dirty="0">
              <a:solidFill>
                <a:schemeClr val="accent3">
                  <a:lumMod val="75000"/>
                </a:schemeClr>
              </a:solidFill>
            </a:endParaRPr>
          </a:p>
        </p:txBody>
      </p:sp>
      <p:sp>
        <p:nvSpPr>
          <p:cNvPr id="4" name="TextBox 3"/>
          <p:cNvSpPr txBox="1"/>
          <p:nvPr/>
        </p:nvSpPr>
        <p:spPr>
          <a:xfrm>
            <a:off x="685800" y="2743200"/>
            <a:ext cx="7924800" cy="3293209"/>
          </a:xfrm>
          <a:prstGeom prst="rect">
            <a:avLst/>
          </a:prstGeom>
          <a:noFill/>
        </p:spPr>
        <p:txBody>
          <a:bodyPr wrap="square" rtlCol="0">
            <a:spAutoFit/>
          </a:bodyPr>
          <a:lstStyle/>
          <a:p>
            <a:pPr algn="ctr"/>
            <a:r>
              <a:rPr lang="en-US" sz="2400" b="1" dirty="0" smtClean="0">
                <a:solidFill>
                  <a:schemeClr val="accent3">
                    <a:lumMod val="75000"/>
                  </a:schemeClr>
                </a:solidFill>
              </a:rPr>
              <a:t>Held every third Wednesday from 9:00am until 1:30pm</a:t>
            </a:r>
          </a:p>
          <a:p>
            <a:pPr algn="ctr"/>
            <a:endParaRPr lang="en-US" sz="800" dirty="0" smtClean="0">
              <a:solidFill>
                <a:schemeClr val="accent3">
                  <a:lumMod val="75000"/>
                </a:schemeClr>
              </a:solidFill>
            </a:endParaRPr>
          </a:p>
          <a:p>
            <a:pPr algn="ctr"/>
            <a:r>
              <a:rPr lang="en-US" sz="2800" dirty="0" smtClean="0">
                <a:solidFill>
                  <a:schemeClr val="accent3">
                    <a:lumMod val="75000"/>
                  </a:schemeClr>
                </a:solidFill>
              </a:rPr>
              <a:t>Assistance with:</a:t>
            </a:r>
          </a:p>
          <a:p>
            <a:pPr algn="ctr"/>
            <a:endParaRPr lang="en-US" sz="800" dirty="0" smtClean="0">
              <a:solidFill>
                <a:schemeClr val="accent3">
                  <a:lumMod val="75000"/>
                </a:schemeClr>
              </a:solidFill>
            </a:endParaRPr>
          </a:p>
          <a:p>
            <a:pPr algn="ctr">
              <a:buFont typeface="Arial" pitchFamily="34" charset="0"/>
              <a:buChar char="•"/>
            </a:pPr>
            <a:r>
              <a:rPr lang="en-US" sz="2800" dirty="0" smtClean="0">
                <a:solidFill>
                  <a:schemeClr val="accent3">
                    <a:lumMod val="75000"/>
                  </a:schemeClr>
                </a:solidFill>
              </a:rPr>
              <a:t>Resume Writing</a:t>
            </a:r>
          </a:p>
          <a:p>
            <a:pPr algn="ctr">
              <a:buFont typeface="Arial" pitchFamily="34" charset="0"/>
              <a:buChar char="•"/>
            </a:pPr>
            <a:r>
              <a:rPr lang="en-US" sz="2800" dirty="0" smtClean="0">
                <a:solidFill>
                  <a:schemeClr val="accent3">
                    <a:lumMod val="75000"/>
                  </a:schemeClr>
                </a:solidFill>
              </a:rPr>
              <a:t>Job Search/Referrals</a:t>
            </a:r>
          </a:p>
          <a:p>
            <a:pPr algn="ctr">
              <a:buFont typeface="Arial" pitchFamily="34" charset="0"/>
              <a:buChar char="•"/>
            </a:pPr>
            <a:r>
              <a:rPr lang="en-US" sz="2800" dirty="0" smtClean="0">
                <a:solidFill>
                  <a:schemeClr val="accent3">
                    <a:lumMod val="75000"/>
                  </a:schemeClr>
                </a:solidFill>
              </a:rPr>
              <a:t>Interviewing Skills</a:t>
            </a:r>
          </a:p>
          <a:p>
            <a:pPr algn="ctr">
              <a:buFont typeface="Arial" pitchFamily="34" charset="0"/>
              <a:buChar char="•"/>
            </a:pPr>
            <a:r>
              <a:rPr lang="en-US" sz="2800" dirty="0" smtClean="0">
                <a:solidFill>
                  <a:schemeClr val="accent3">
                    <a:lumMod val="75000"/>
                  </a:schemeClr>
                </a:solidFill>
              </a:rPr>
              <a:t>Georgia Work Ready Certification</a:t>
            </a:r>
          </a:p>
          <a:p>
            <a:pPr algn="ctr">
              <a:buFont typeface="Arial" pitchFamily="34" charset="0"/>
              <a:buChar char="•"/>
            </a:pPr>
            <a:r>
              <a:rPr lang="en-US" sz="2800" dirty="0" smtClean="0">
                <a:solidFill>
                  <a:schemeClr val="accent3">
                    <a:lumMod val="75000"/>
                  </a:schemeClr>
                </a:solidFill>
              </a:rPr>
              <a:t>Tuition Assistance</a:t>
            </a:r>
            <a:endParaRPr lang="en-US" sz="2800" dirty="0">
              <a:solidFill>
                <a:schemeClr val="accent3">
                  <a:lumMod val="75000"/>
                </a:schemeClr>
              </a:solidFill>
            </a:endParaRPr>
          </a:p>
        </p:txBody>
      </p:sp>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0"/>
            <a:ext cx="8077200" cy="1569660"/>
          </a:xfrm>
          <a:prstGeom prst="rect">
            <a:avLst/>
          </a:prstGeom>
        </p:spPr>
        <p:txBody>
          <a:bodyPr wrap="square">
            <a:spAutoFit/>
          </a:bodyPr>
          <a:lstStyle/>
          <a:p>
            <a:pPr lvl="0" algn="ctr"/>
            <a:r>
              <a:rPr lang="en-US" sz="9600" b="1" dirty="0" smtClean="0">
                <a:ln w="10541" cmpd="sng">
                  <a:solidFill>
                    <a:srgbClr val="4F81BD">
                      <a:shade val="88000"/>
                      <a:satMod val="110000"/>
                    </a:srgbClr>
                  </a:solidFill>
                  <a:prstDash val="solid"/>
                </a:ln>
                <a:gradFill>
                  <a:gsLst>
                    <a:gs pos="0">
                      <a:srgbClr val="DDEBCF"/>
                    </a:gs>
                    <a:gs pos="50000">
                      <a:srgbClr val="9CB86E"/>
                    </a:gs>
                    <a:gs pos="100000">
                      <a:srgbClr val="156B13"/>
                    </a:gs>
                  </a:gsLst>
                  <a:lin ang="5400000" scaled="0"/>
                </a:gradFill>
              </a:rPr>
              <a:t>GED Classes </a:t>
            </a:r>
            <a:endParaRPr lang="en-US" sz="9600" b="1" dirty="0">
              <a:ln w="10541" cmpd="sng">
                <a:solidFill>
                  <a:srgbClr val="4F81BD">
                    <a:shade val="88000"/>
                    <a:satMod val="110000"/>
                  </a:srgbClr>
                </a:solidFill>
                <a:prstDash val="solid"/>
              </a:ln>
              <a:gradFill>
                <a:gsLst>
                  <a:gs pos="0">
                    <a:srgbClr val="DDEBCF"/>
                  </a:gs>
                  <a:gs pos="50000">
                    <a:srgbClr val="9CB86E"/>
                  </a:gs>
                  <a:gs pos="100000">
                    <a:srgbClr val="156B13"/>
                  </a:gs>
                </a:gsLst>
                <a:lin ang="5400000" scaled="0"/>
              </a:gradFill>
            </a:endParaRPr>
          </a:p>
        </p:txBody>
      </p:sp>
      <p:sp>
        <p:nvSpPr>
          <p:cNvPr id="4" name="TextBox 3"/>
          <p:cNvSpPr txBox="1"/>
          <p:nvPr/>
        </p:nvSpPr>
        <p:spPr>
          <a:xfrm>
            <a:off x="2743200" y="1828800"/>
            <a:ext cx="5943600" cy="4401205"/>
          </a:xfrm>
          <a:prstGeom prst="rect">
            <a:avLst/>
          </a:prstGeom>
          <a:noFill/>
        </p:spPr>
        <p:txBody>
          <a:bodyPr wrap="square" rtlCol="0">
            <a:spAutoFit/>
          </a:bodyPr>
          <a:lstStyle/>
          <a:p>
            <a:pPr algn="just"/>
            <a:r>
              <a:rPr lang="en-US" sz="2800" dirty="0" smtClean="0">
                <a:solidFill>
                  <a:schemeClr val="accent3">
                    <a:lumMod val="75000"/>
                  </a:schemeClr>
                </a:solidFill>
              </a:rPr>
              <a:t>GED Classes offered thru Lanier Technical College every month.  Classes consist of individualized test preparation on the five main topic areas: </a:t>
            </a:r>
          </a:p>
          <a:p>
            <a:pPr marL="1428750" lvl="2" indent="-514350" algn="just">
              <a:buFont typeface="+mj-lt"/>
              <a:buAutoNum type="arabicPeriod"/>
            </a:pPr>
            <a:r>
              <a:rPr lang="en-US" sz="2800" dirty="0" smtClean="0">
                <a:solidFill>
                  <a:schemeClr val="accent3">
                    <a:lumMod val="75000"/>
                  </a:schemeClr>
                </a:solidFill>
              </a:rPr>
              <a:t>Math</a:t>
            </a:r>
          </a:p>
          <a:p>
            <a:pPr marL="1428750" lvl="2" indent="-514350" algn="just">
              <a:buFont typeface="+mj-lt"/>
              <a:buAutoNum type="arabicPeriod"/>
            </a:pPr>
            <a:r>
              <a:rPr lang="en-US" sz="2800" dirty="0" smtClean="0">
                <a:solidFill>
                  <a:schemeClr val="accent3">
                    <a:lumMod val="75000"/>
                  </a:schemeClr>
                </a:solidFill>
              </a:rPr>
              <a:t>Reading </a:t>
            </a:r>
          </a:p>
          <a:p>
            <a:pPr marL="1428750" lvl="2" indent="-514350" algn="just">
              <a:buFont typeface="+mj-lt"/>
              <a:buAutoNum type="arabicPeriod"/>
            </a:pPr>
            <a:r>
              <a:rPr lang="en-US" sz="2800" dirty="0" smtClean="0">
                <a:solidFill>
                  <a:schemeClr val="accent3">
                    <a:lumMod val="75000"/>
                  </a:schemeClr>
                </a:solidFill>
              </a:rPr>
              <a:t>Writing </a:t>
            </a:r>
          </a:p>
          <a:p>
            <a:pPr marL="1428750" lvl="2" indent="-514350" algn="just">
              <a:buFont typeface="+mj-lt"/>
              <a:buAutoNum type="arabicPeriod"/>
            </a:pPr>
            <a:r>
              <a:rPr lang="en-US" sz="2800" dirty="0" smtClean="0">
                <a:solidFill>
                  <a:schemeClr val="accent3">
                    <a:lumMod val="75000"/>
                  </a:schemeClr>
                </a:solidFill>
              </a:rPr>
              <a:t>Social Studies  </a:t>
            </a:r>
          </a:p>
          <a:p>
            <a:pPr marL="1428750" lvl="2" indent="-514350" algn="just">
              <a:buFont typeface="+mj-lt"/>
              <a:buAutoNum type="arabicPeriod"/>
            </a:pPr>
            <a:r>
              <a:rPr lang="en-US" sz="2800" dirty="0" smtClean="0">
                <a:solidFill>
                  <a:schemeClr val="accent3">
                    <a:lumMod val="75000"/>
                  </a:schemeClr>
                </a:solidFill>
              </a:rPr>
              <a:t>Science</a:t>
            </a:r>
            <a:endParaRPr lang="en-US" sz="2800" dirty="0">
              <a:solidFill>
                <a:schemeClr val="accent3">
                  <a:lumMod val="75000"/>
                </a:schemeClr>
              </a:solidFill>
            </a:endParaRPr>
          </a:p>
        </p:txBody>
      </p:sp>
      <p:pic>
        <p:nvPicPr>
          <p:cNvPr id="85002" name="Picture 10" descr="http://ts2.mm.bing.net/th?id=I4840969923330393&amp;pid=1.7&amp;w=180&amp;h=155&amp;c=7&amp;rs=1"/>
          <p:cNvPicPr>
            <a:picLocks noChangeAspect="1" noChangeArrowheads="1"/>
          </p:cNvPicPr>
          <p:nvPr/>
        </p:nvPicPr>
        <p:blipFill>
          <a:blip r:embed="rId2" cstate="print"/>
          <a:srcRect/>
          <a:stretch>
            <a:fillRect/>
          </a:stretch>
        </p:blipFill>
        <p:spPr bwMode="auto">
          <a:xfrm>
            <a:off x="381000" y="1828800"/>
            <a:ext cx="2286000" cy="41910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195" y="228600"/>
            <a:ext cx="8459624" cy="923330"/>
          </a:xfrm>
          <a:prstGeom prst="rect">
            <a:avLst/>
          </a:prstGeom>
          <a:noFill/>
        </p:spPr>
        <p:txBody>
          <a:bodyPr wrap="square" lIns="91440" tIns="45720" rIns="91440" bIns="45720">
            <a:spAutoFit/>
          </a:bodyPr>
          <a:lstStyle/>
          <a:p>
            <a:pPr algn="ctr"/>
            <a:r>
              <a:rPr lang="en-US" sz="5400" b="1" cap="none" spc="0" dirty="0" smtClean="0">
                <a:ln w="31550" cmpd="sng">
                  <a:gradFill>
                    <a:gsLst>
                      <a:gs pos="0">
                        <a:srgbClr val="FFF200"/>
                      </a:gs>
                      <a:gs pos="45000">
                        <a:srgbClr val="FF7A00"/>
                      </a:gs>
                      <a:gs pos="70000">
                        <a:srgbClr val="FF0300"/>
                      </a:gs>
                      <a:gs pos="100000">
                        <a:srgbClr val="4D0808"/>
                      </a:gs>
                    </a:gsLst>
                    <a:lin ang="5400000" scaled="0"/>
                  </a:gradFill>
                  <a:prstDash val="solid"/>
                </a:ln>
                <a:solidFill>
                  <a:srgbClr val="92D050"/>
                </a:solidFill>
                <a:effectLst>
                  <a:outerShdw blurRad="41275" dist="12700" dir="12000000" algn="tl" rotWithShape="0">
                    <a:srgbClr val="000000">
                      <a:alpha val="40000"/>
                    </a:srgbClr>
                  </a:outerShdw>
                </a:effectLst>
              </a:rPr>
              <a:t>Office Skills Apprenticeship </a:t>
            </a:r>
            <a:endParaRPr lang="en-US" sz="5400" b="1" cap="none" spc="0" dirty="0">
              <a:ln w="31550" cmpd="sng">
                <a:gradFill>
                  <a:gsLst>
                    <a:gs pos="0">
                      <a:srgbClr val="FFF200"/>
                    </a:gs>
                    <a:gs pos="45000">
                      <a:srgbClr val="FF7A00"/>
                    </a:gs>
                    <a:gs pos="70000">
                      <a:srgbClr val="FF0300"/>
                    </a:gs>
                    <a:gs pos="100000">
                      <a:srgbClr val="4D0808"/>
                    </a:gs>
                  </a:gsLst>
                  <a:lin ang="5400000" scaled="0"/>
                </a:gradFill>
                <a:prstDash val="solid"/>
              </a:ln>
              <a:solidFill>
                <a:srgbClr val="92D050"/>
              </a:solidFill>
              <a:effectLst>
                <a:outerShdw blurRad="41275" dist="12700" dir="12000000" algn="tl" rotWithShape="0">
                  <a:srgbClr val="000000">
                    <a:alpha val="40000"/>
                  </a:srgbClr>
                </a:outerShdw>
              </a:effectLst>
            </a:endParaRPr>
          </a:p>
        </p:txBody>
      </p:sp>
      <p:sp>
        <p:nvSpPr>
          <p:cNvPr id="86017" name="Rectangle 1"/>
          <p:cNvSpPr>
            <a:spLocks noChangeArrowheads="1"/>
          </p:cNvSpPr>
          <p:nvPr/>
        </p:nvSpPr>
        <p:spPr bwMode="auto">
          <a:xfrm>
            <a:off x="533400" y="1556266"/>
            <a:ext cx="7924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 offers a  twelve month Office Skills Apprenticeship Program that assists residents in gaining work experience in an actual office and learning environment. It’s a combination of on-the-job and classroom training. It allows participants to learn basic office, communication  and computer skills in order to obtain and maintain employment in an office environment. </a:t>
            </a:r>
            <a:endParaRPr kumimoji="0" lang="en-US" sz="2400" b="0" i="0" u="none" strike="noStrike" cap="none" normalizeH="0" baseline="0" dirty="0" smtClean="0">
              <a:ln>
                <a:noFill/>
              </a:ln>
              <a:solidFill>
                <a:schemeClr val="tx1"/>
              </a:solidFill>
              <a:effectLst/>
              <a:latin typeface="Arial" pitchFamily="34" charset="0"/>
            </a:endParaRPr>
          </a:p>
        </p:txBody>
      </p:sp>
      <p:pic>
        <p:nvPicPr>
          <p:cNvPr id="86019" name="Picture 3" descr="http://ts1.mm.bing.net/th?id=I4823734218654520&amp;pid=1.7&amp;w=235&amp;h=151&amp;c=7&amp;rs=1"/>
          <p:cNvPicPr>
            <a:picLocks noChangeAspect="1" noChangeArrowheads="1"/>
          </p:cNvPicPr>
          <p:nvPr/>
        </p:nvPicPr>
        <p:blipFill>
          <a:blip r:embed="rId2" cstate="print"/>
          <a:srcRect/>
          <a:stretch>
            <a:fillRect/>
          </a:stretch>
        </p:blipFill>
        <p:spPr bwMode="auto">
          <a:xfrm>
            <a:off x="609600" y="4572000"/>
            <a:ext cx="7772400" cy="1743075"/>
          </a:xfrm>
          <a:prstGeom prst="rect">
            <a:avLst/>
          </a:prstGeom>
          <a:noFill/>
        </p:spPr>
      </p:pic>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normAutofit/>
          </a:bodyPr>
          <a:lstStyle/>
          <a:p>
            <a:pPr algn="ctr"/>
            <a:r>
              <a:rPr lang="en-US" sz="1900" dirty="0" smtClean="0"/>
              <a:t>A Community Garden located at two locations that produces vine ripened tomatoes, garden sweet corn, tender collard greens, and much, much more.</a:t>
            </a:r>
            <a:endParaRPr lang="en-US" sz="1900" dirty="0"/>
          </a:p>
        </p:txBody>
      </p:sp>
      <p:pic>
        <p:nvPicPr>
          <p:cNvPr id="162818" name="Picture 2" descr="U:\WHA Events\Community Garden\Community Garden\IMG_1348.JPG"/>
          <p:cNvPicPr>
            <a:picLocks noGrp="1" noChangeAspect="1" noChangeArrowheads="1"/>
          </p:cNvPicPr>
          <p:nvPr>
            <p:ph sz="quarter" idx="1"/>
          </p:nvPr>
        </p:nvPicPr>
        <p:blipFill>
          <a:blip r:embed="rId2" cstate="print"/>
          <a:stretch>
            <a:fillRect/>
          </a:stretch>
        </p:blipFill>
        <p:spPr bwMode="auto">
          <a:xfrm>
            <a:off x="2616200" y="1752600"/>
            <a:ext cx="5892800" cy="4419600"/>
          </a:xfrm>
          <a:prstGeom prst="rect">
            <a:avLst/>
          </a:prstGeom>
          <a:noFill/>
        </p:spPr>
      </p:pic>
      <p:pic>
        <p:nvPicPr>
          <p:cNvPr id="162822" name="Picture 6" descr="http://ts4.mm.bing.net/th?id=I4780771690808315&amp;pid=1.7&amp;w=124&amp;h=142&amp;c=7&amp;rs=1"/>
          <p:cNvPicPr>
            <a:picLocks noChangeAspect="1" noChangeArrowheads="1"/>
          </p:cNvPicPr>
          <p:nvPr/>
        </p:nvPicPr>
        <p:blipFill>
          <a:blip r:embed="rId3" cstate="print"/>
          <a:srcRect/>
          <a:stretch>
            <a:fillRect/>
          </a:stretch>
        </p:blipFill>
        <p:spPr bwMode="auto">
          <a:xfrm>
            <a:off x="6934200" y="0"/>
            <a:ext cx="1181100" cy="1143000"/>
          </a:xfrm>
          <a:prstGeom prst="rect">
            <a:avLst/>
          </a:prstGeom>
          <a:noFill/>
        </p:spPr>
      </p:pic>
      <p:sp>
        <p:nvSpPr>
          <p:cNvPr id="11" name="Rectangle 10"/>
          <p:cNvSpPr/>
          <p:nvPr/>
        </p:nvSpPr>
        <p:spPr>
          <a:xfrm>
            <a:off x="0" y="228600"/>
            <a:ext cx="6934200" cy="923330"/>
          </a:xfrm>
          <a:prstGeom prst="rect">
            <a:avLst/>
          </a:prstGeom>
        </p:spPr>
        <p:txBody>
          <a:bodyPr wrap="square">
            <a:spAutoFit/>
          </a:bodyPr>
          <a:lstStyle/>
          <a:p>
            <a:pPr lvl="0" algn="ctr"/>
            <a:r>
              <a:rPr lang="en-US" sz="5400" b="1" dirty="0" smtClean="0">
                <a:ln w="10541" cmpd="sng">
                  <a:solidFill>
                    <a:srgbClr val="A5B592">
                      <a:shade val="88000"/>
                      <a:satMod val="110000"/>
                    </a:srgbClr>
                  </a:solidFill>
                  <a:prstDash val="solid"/>
                </a:ln>
                <a:gradFill>
                  <a:gsLst>
                    <a:gs pos="0">
                      <a:srgbClr val="A5B592">
                        <a:tint val="40000"/>
                        <a:satMod val="250000"/>
                      </a:srgbClr>
                    </a:gs>
                    <a:gs pos="9000">
                      <a:srgbClr val="A5B592">
                        <a:tint val="52000"/>
                        <a:satMod val="300000"/>
                      </a:srgbClr>
                    </a:gs>
                    <a:gs pos="50000">
                      <a:srgbClr val="A5B592">
                        <a:shade val="20000"/>
                        <a:satMod val="300000"/>
                      </a:srgbClr>
                    </a:gs>
                    <a:gs pos="79000">
                      <a:srgbClr val="A5B592">
                        <a:tint val="52000"/>
                        <a:satMod val="300000"/>
                      </a:srgbClr>
                    </a:gs>
                    <a:gs pos="100000">
                      <a:srgbClr val="A5B592">
                        <a:tint val="40000"/>
                        <a:satMod val="250000"/>
                      </a:srgbClr>
                    </a:gs>
                  </a:gsLst>
                  <a:lin ang="5400000"/>
                </a:gradFill>
              </a:rPr>
              <a:t>Community Garden</a:t>
            </a:r>
            <a:endParaRPr lang="en-US" sz="5400" b="1" dirty="0">
              <a:ln w="10541" cmpd="sng">
                <a:solidFill>
                  <a:srgbClr val="A5B592">
                    <a:shade val="88000"/>
                    <a:satMod val="110000"/>
                  </a:srgbClr>
                </a:solidFill>
                <a:prstDash val="solid"/>
              </a:ln>
              <a:gradFill>
                <a:gsLst>
                  <a:gs pos="0">
                    <a:srgbClr val="A5B592">
                      <a:tint val="40000"/>
                      <a:satMod val="250000"/>
                    </a:srgbClr>
                  </a:gs>
                  <a:gs pos="9000">
                    <a:srgbClr val="A5B592">
                      <a:tint val="52000"/>
                      <a:satMod val="300000"/>
                    </a:srgbClr>
                  </a:gs>
                  <a:gs pos="50000">
                    <a:srgbClr val="A5B592">
                      <a:shade val="20000"/>
                      <a:satMod val="300000"/>
                    </a:srgbClr>
                  </a:gs>
                  <a:gs pos="79000">
                    <a:srgbClr val="A5B592">
                      <a:tint val="52000"/>
                      <a:satMod val="300000"/>
                    </a:srgbClr>
                  </a:gs>
                  <a:gs pos="100000">
                    <a:srgbClr val="A5B592">
                      <a:tint val="40000"/>
                      <a:satMod val="250000"/>
                    </a:srgbClr>
                  </a:gs>
                </a:gsLst>
                <a:lin ang="5400000"/>
              </a:gradFill>
            </a:endParaRPr>
          </a:p>
        </p:txBody>
      </p:sp>
    </p:spTree>
  </p:cSld>
  <p:clrMapOvr>
    <a:masterClrMapping/>
  </p:clrMapOvr>
  <p:transition>
    <p:wheel/>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Flow">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8.xml><?xml version="1.0" encoding="utf-8"?>
<a:theme xmlns:a="http://schemas.openxmlformats.org/drawingml/2006/main" name="1_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1271</TotalTime>
  <Words>518</Words>
  <Application>Microsoft Office PowerPoint</Application>
  <PresentationFormat>On-screen Show (4:3)</PresentationFormat>
  <Paragraphs>121</Paragraphs>
  <Slides>14</Slides>
  <Notes>1</Notes>
  <HiddenSlides>0</HiddenSlides>
  <MMClips>0</MMClips>
  <ScaleCrop>false</ScaleCrop>
  <HeadingPairs>
    <vt:vector size="4" baseType="variant">
      <vt:variant>
        <vt:lpstr>Theme</vt:lpstr>
      </vt:variant>
      <vt:variant>
        <vt:i4>8</vt:i4>
      </vt:variant>
      <vt:variant>
        <vt:lpstr>Slide Titles</vt:lpstr>
      </vt:variant>
      <vt:variant>
        <vt:i4>14</vt:i4>
      </vt:variant>
    </vt:vector>
  </HeadingPairs>
  <TitlesOfParts>
    <vt:vector size="22" baseType="lpstr">
      <vt:lpstr>1_Office Theme</vt:lpstr>
      <vt:lpstr>Solstice</vt:lpstr>
      <vt:lpstr>Equity</vt:lpstr>
      <vt:lpstr>Flow</vt:lpstr>
      <vt:lpstr>Civic</vt:lpstr>
      <vt:lpstr>Median</vt:lpstr>
      <vt:lpstr>Module</vt:lpstr>
      <vt:lpstr>1_Solstice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Free Security Monitoring &amp; Wi-Fi</vt:lpstr>
      <vt:lpstr>    PLUS…… an onsite  Boys &amp; Girls Club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myawn</dc:creator>
  <cp:lastModifiedBy>Oakwood</cp:lastModifiedBy>
  <cp:revision>147</cp:revision>
  <dcterms:created xsi:type="dcterms:W3CDTF">2012-06-04T15:40:41Z</dcterms:created>
  <dcterms:modified xsi:type="dcterms:W3CDTF">2013-06-20T19:55:33Z</dcterms:modified>
</cp:coreProperties>
</file>