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1.jpg" ContentType="image/jpeg"/>
  <Override PartName="/ppt/media/image13.jpg" ContentType="image/jpeg"/>
  <Override PartName="/ppt/media/image19.JPG" ContentType="image/jpeg"/>
  <Override PartName="/ppt/media/image33.jpg" ContentType="image/jpeg"/>
  <Override PartName="/ppt/media/image36.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7" r:id="rId3"/>
    <p:sldId id="258" r:id="rId4"/>
    <p:sldId id="260" r:id="rId5"/>
    <p:sldId id="259" r:id="rId6"/>
    <p:sldId id="283" r:id="rId7"/>
    <p:sldId id="282" r:id="rId8"/>
    <p:sldId id="270" r:id="rId9"/>
    <p:sldId id="269" r:id="rId10"/>
    <p:sldId id="273" r:id="rId11"/>
    <p:sldId id="277" r:id="rId12"/>
    <p:sldId id="264" r:id="rId13"/>
    <p:sldId id="288" r:id="rId14"/>
    <p:sldId id="285" r:id="rId15"/>
    <p:sldId id="286" r:id="rId16"/>
    <p:sldId id="278" r:id="rId17"/>
    <p:sldId id="28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44"/>
    <a:srgbClr val="00A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16E688A-FEB5-4221-BF04-BDDDF0876CB3}" type="datetimeFigureOut">
              <a:rPr lang="en-US" smtClean="0"/>
              <a:t>9/19/2018</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CF658F2-7676-456B-8F53-7A27654404C2}"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E688A-FEB5-4221-BF04-BDDDF0876CB3}"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F658F2-7676-456B-8F53-7A27654404C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6E688A-FEB5-4221-BF04-BDDDF0876CB3}"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F658F2-7676-456B-8F53-7A27654404C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6E688A-FEB5-4221-BF04-BDDDF0876CB3}"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F658F2-7676-456B-8F53-7A27654404C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6E688A-FEB5-4221-BF04-BDDDF0876CB3}" type="datetimeFigureOut">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F658F2-7676-456B-8F53-7A27654404C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16E688A-FEB5-4221-BF04-BDDDF0876CB3}" type="datetimeFigureOut">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F658F2-7676-456B-8F53-7A27654404C2}"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6E688A-FEB5-4221-BF04-BDDDF0876CB3}" type="datetimeFigureOut">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F658F2-7676-456B-8F53-7A27654404C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6E688A-FEB5-4221-BF04-BDDDF0876CB3}" type="datetimeFigureOut">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F658F2-7676-456B-8F53-7A27654404C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E688A-FEB5-4221-BF04-BDDDF0876CB3}" type="datetimeFigureOut">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F658F2-7676-456B-8F53-7A27654404C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16E688A-FEB5-4221-BF04-BDDDF0876CB3}" type="datetimeFigureOut">
              <a:rPr lang="en-US" smtClean="0"/>
              <a:t>9/19/2018</a:t>
            </a:fld>
            <a:endParaRPr lang="en-US" dirty="0"/>
          </a:p>
        </p:txBody>
      </p:sp>
      <p:sp>
        <p:nvSpPr>
          <p:cNvPr id="7" name="Slide Number Placeholder 6"/>
          <p:cNvSpPr>
            <a:spLocks noGrp="1"/>
          </p:cNvSpPr>
          <p:nvPr>
            <p:ph type="sldNum" sz="quarter" idx="12"/>
          </p:nvPr>
        </p:nvSpPr>
        <p:spPr/>
        <p:txBody>
          <a:bodyPr/>
          <a:lstStyle/>
          <a:p>
            <a:fld id="{2CF658F2-7676-456B-8F53-7A27654404C2}"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6E688A-FEB5-4221-BF04-BDDDF0876CB3}" type="datetimeFigureOut">
              <a:rPr lang="en-US" smtClean="0"/>
              <a:t>9/19/2018</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2CF658F2-7676-456B-8F53-7A27654404C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16E688A-FEB5-4221-BF04-BDDDF0876CB3}" type="datetimeFigureOut">
              <a:rPr lang="en-US" smtClean="0"/>
              <a:t>9/19/2018</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CF658F2-7676-456B-8F53-7A27654404C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emf"/><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4.xml"/><Relationship Id="rId5" Type="http://schemas.openxmlformats.org/officeDocument/2006/relationships/image" Target="../media/image36.jp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2" Type="http://schemas.openxmlformats.org/officeDocument/2006/relationships/hyperlink" Target="mailto:myawn@winderhousing.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Winder Housing Authority Presents</a:t>
            </a:r>
            <a:endParaRPr lang="en-US" dirty="0"/>
          </a:p>
        </p:txBody>
      </p:sp>
      <p:sp>
        <p:nvSpPr>
          <p:cNvPr id="3" name="Subtitle 2"/>
          <p:cNvSpPr>
            <a:spLocks noGrp="1"/>
          </p:cNvSpPr>
          <p:nvPr>
            <p:ph type="subTitle" idx="1"/>
          </p:nvPr>
        </p:nvSpPr>
        <p:spPr/>
        <p:txBody>
          <a:bodyPr>
            <a:normAutofit fontScale="92500" lnSpcReduction="20000"/>
          </a:bodyPr>
          <a:lstStyle/>
          <a:p>
            <a:pPr algn="ctr"/>
            <a:r>
              <a:rPr lang="en-US" sz="4800" b="1" dirty="0" smtClean="0">
                <a:solidFill>
                  <a:schemeClr val="accent3">
                    <a:lumMod val="75000"/>
                  </a:schemeClr>
                </a:solidFill>
              </a:rPr>
              <a:t>GICH Harvest</a:t>
            </a:r>
            <a:endParaRPr lang="en-US" sz="4800" b="1" dirty="0">
              <a:solidFill>
                <a:schemeClr val="accent3">
                  <a:lumMod val="7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18" y="2101787"/>
            <a:ext cx="4401590" cy="292658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726489"/>
            <a:ext cx="1977710" cy="1295400"/>
          </a:xfrm>
          <a:prstGeom prst="rect">
            <a:avLst/>
          </a:prstGeom>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0000"/>
                    </a14:imgEffect>
                  </a14:imgLayer>
                </a14:imgProps>
              </a:ext>
              <a:ext uri="{28A0092B-C50C-407E-A947-70E740481C1C}">
                <a14:useLocalDpi xmlns:a14="http://schemas.microsoft.com/office/drawing/2010/main" val="0"/>
              </a:ext>
            </a:extLst>
          </a:blip>
          <a:srcRect/>
          <a:stretch>
            <a:fillRect/>
          </a:stretch>
        </p:blipFill>
        <p:spPr bwMode="auto">
          <a:xfrm>
            <a:off x="173117" y="152400"/>
            <a:ext cx="200787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1" y="5562600"/>
            <a:ext cx="872252" cy="762000"/>
          </a:xfrm>
          <a:prstGeom prst="rect">
            <a:avLst/>
          </a:prstGeom>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46818">
            <a:off x="4926402" y="153577"/>
            <a:ext cx="2914650" cy="1804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800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a:bodyPr>
          <a:lstStyle/>
          <a:p>
            <a:r>
              <a:rPr lang="en-US" sz="3200" b="1" dirty="0" smtClean="0">
                <a:solidFill>
                  <a:srgbClr val="00A4DE"/>
                </a:solidFill>
              </a:rPr>
              <a:t>Boys &amp; Girls Club Revel in the </a:t>
            </a:r>
            <a:br>
              <a:rPr lang="en-US" sz="3200" b="1" dirty="0" smtClean="0">
                <a:solidFill>
                  <a:srgbClr val="00A4DE"/>
                </a:solidFill>
              </a:rPr>
            </a:br>
            <a:r>
              <a:rPr lang="en-US" sz="3200" b="1" dirty="0" smtClean="0">
                <a:solidFill>
                  <a:srgbClr val="00A4DE"/>
                </a:solidFill>
              </a:rPr>
              <a:t>garden and kitchen</a:t>
            </a:r>
            <a:endParaRPr lang="en-US" sz="3200" b="1" dirty="0">
              <a:solidFill>
                <a:srgbClr val="00A4DE"/>
              </a:solidFill>
            </a:endParaRP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867400" y="1552925"/>
            <a:ext cx="2755446" cy="170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14800"/>
            <a:ext cx="1943100" cy="151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36995"/>
            <a:ext cx="2452126" cy="184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944876"/>
            <a:ext cx="2861630" cy="214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299285"/>
            <a:ext cx="1916750" cy="143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936996"/>
            <a:ext cx="2093634" cy="1568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304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1" y="685799"/>
            <a:ext cx="3276600" cy="5581835"/>
          </a:xfrm>
        </p:spPr>
        <p:txBody>
          <a:bodyPr>
            <a:noAutofit/>
          </a:bodyPr>
          <a:lstStyle/>
          <a:p>
            <a:pPr>
              <a:spcBef>
                <a:spcPts val="0"/>
              </a:spcBef>
            </a:pPr>
            <a:endParaRPr lang="en-US" sz="1800" dirty="0" smtClean="0">
              <a:solidFill>
                <a:srgbClr val="009644"/>
              </a:solidFill>
            </a:endParaRPr>
          </a:p>
          <a:p>
            <a:pPr>
              <a:spcBef>
                <a:spcPts val="0"/>
              </a:spcBef>
            </a:pPr>
            <a:r>
              <a:rPr lang="en-US" sz="1800" dirty="0" smtClean="0">
                <a:solidFill>
                  <a:srgbClr val="009644"/>
                </a:solidFill>
              </a:rPr>
              <a:t>Winder Housing Authority’s Family Self Sufficiency (FSS) Program </a:t>
            </a:r>
            <a:r>
              <a:rPr lang="en-US" sz="1800" dirty="0">
                <a:solidFill>
                  <a:srgbClr val="009644"/>
                </a:solidFill>
              </a:rPr>
              <a:t>continues to graduate </a:t>
            </a:r>
            <a:r>
              <a:rPr lang="en-US" sz="1800" dirty="0" smtClean="0">
                <a:solidFill>
                  <a:srgbClr val="009644"/>
                </a:solidFill>
              </a:rPr>
              <a:t>participants. </a:t>
            </a:r>
          </a:p>
          <a:p>
            <a:pPr>
              <a:spcBef>
                <a:spcPts val="0"/>
              </a:spcBef>
            </a:pPr>
            <a:endParaRPr lang="en-US" sz="1800" dirty="0" smtClean="0">
              <a:solidFill>
                <a:srgbClr val="009644"/>
              </a:solidFill>
            </a:endParaRPr>
          </a:p>
          <a:p>
            <a:pPr marL="342900" indent="-342900">
              <a:spcBef>
                <a:spcPts val="0"/>
              </a:spcBef>
              <a:buFont typeface="Arial" panose="020B0604020202020204" pitchFamily="34" charset="0"/>
              <a:buChar char="•"/>
            </a:pPr>
            <a:r>
              <a:rPr lang="en-US" sz="1800" dirty="0" smtClean="0">
                <a:solidFill>
                  <a:srgbClr val="009644"/>
                </a:solidFill>
              </a:rPr>
              <a:t>Two </a:t>
            </a:r>
            <a:r>
              <a:rPr lang="en-US" sz="1800" dirty="0">
                <a:solidFill>
                  <a:srgbClr val="009644"/>
                </a:solidFill>
              </a:rPr>
              <a:t>FSS graduates </a:t>
            </a:r>
            <a:r>
              <a:rPr lang="en-US" sz="1800" dirty="0" smtClean="0">
                <a:solidFill>
                  <a:srgbClr val="009644"/>
                </a:solidFill>
              </a:rPr>
              <a:t>purchased homes </a:t>
            </a:r>
            <a:r>
              <a:rPr lang="en-US" sz="1800" dirty="0">
                <a:solidFill>
                  <a:srgbClr val="009644"/>
                </a:solidFill>
              </a:rPr>
              <a:t>in 2017. </a:t>
            </a:r>
            <a:endParaRPr lang="en-US" sz="1800" dirty="0" smtClean="0">
              <a:solidFill>
                <a:srgbClr val="009644"/>
              </a:solidFill>
            </a:endParaRPr>
          </a:p>
          <a:p>
            <a:pPr marL="342900" indent="-342900">
              <a:spcBef>
                <a:spcPts val="0"/>
              </a:spcBef>
              <a:buFont typeface="Arial" panose="020B0604020202020204" pitchFamily="34" charset="0"/>
              <a:buChar char="•"/>
            </a:pPr>
            <a:r>
              <a:rPr lang="en-US" sz="1800" dirty="0" smtClean="0">
                <a:solidFill>
                  <a:srgbClr val="009644"/>
                </a:solidFill>
              </a:rPr>
              <a:t>In 2018 </a:t>
            </a:r>
            <a:r>
              <a:rPr lang="en-US" sz="1800" dirty="0">
                <a:solidFill>
                  <a:srgbClr val="009644"/>
                </a:solidFill>
              </a:rPr>
              <a:t>two graduates successfully completed their program and one will be purchasing a home in the </a:t>
            </a:r>
            <a:r>
              <a:rPr lang="en-US" sz="1800" dirty="0" smtClean="0">
                <a:solidFill>
                  <a:srgbClr val="009644"/>
                </a:solidFill>
              </a:rPr>
              <a:t>coming </a:t>
            </a:r>
            <a:r>
              <a:rPr lang="en-US" sz="1800" dirty="0">
                <a:solidFill>
                  <a:srgbClr val="009644"/>
                </a:solidFill>
              </a:rPr>
              <a:t>year. </a:t>
            </a:r>
          </a:p>
        </p:txBody>
      </p:sp>
      <p:pic>
        <p:nvPicPr>
          <p:cNvPr id="1331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3675647" cy="1682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8384" y="2464294"/>
            <a:ext cx="2624831" cy="1968623"/>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t="33980" b="14864"/>
          <a:stretch/>
        </p:blipFill>
        <p:spPr>
          <a:xfrm>
            <a:off x="4191000" y="4572000"/>
            <a:ext cx="4419600" cy="1695635"/>
          </a:xfrm>
          <a:prstGeom prst="rect">
            <a:avLst/>
          </a:prstGeom>
        </p:spPr>
      </p:pic>
      <p:pic>
        <p:nvPicPr>
          <p:cNvPr id="133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838200"/>
            <a:ext cx="15034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090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740229"/>
            <a:ext cx="3234807" cy="1850571"/>
          </a:xfrm>
        </p:spPr>
        <p:txBody>
          <a:bodyPr>
            <a:normAutofit fontScale="90000"/>
          </a:bodyPr>
          <a:lstStyle/>
          <a:p>
            <a:pPr algn="ctr"/>
            <a:r>
              <a:rPr lang="en-US" b="1" dirty="0" smtClean="0">
                <a:solidFill>
                  <a:srgbClr val="009644"/>
                </a:solidFill>
              </a:rPr>
              <a:t>RAD Conversion Creates Improved Housing Conditions</a:t>
            </a:r>
            <a:endParaRPr lang="en-US" b="1" dirty="0">
              <a:solidFill>
                <a:srgbClr val="009644"/>
              </a:solidFill>
            </a:endParaRPr>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8873" r="28873"/>
          <a:stretch>
            <a:fillRect/>
          </a:stretch>
        </p:blipFill>
        <p:spPr/>
      </p:pic>
      <p:sp>
        <p:nvSpPr>
          <p:cNvPr id="7" name="Text Placeholder 6"/>
          <p:cNvSpPr>
            <a:spLocks noGrp="1"/>
          </p:cNvSpPr>
          <p:nvPr>
            <p:ph type="body" sz="half" idx="2"/>
          </p:nvPr>
        </p:nvSpPr>
        <p:spPr>
          <a:xfrm>
            <a:off x="4734630" y="2819400"/>
            <a:ext cx="3300573" cy="2833249"/>
          </a:xfrm>
        </p:spPr>
        <p:txBody>
          <a:bodyPr>
            <a:normAutofit/>
          </a:bodyPr>
          <a:lstStyle/>
          <a:p>
            <a:pPr marL="285750" indent="-285750">
              <a:buFont typeface="Arial" panose="020B0604020202020204" pitchFamily="34" charset="0"/>
              <a:buChar char="•"/>
            </a:pPr>
            <a:r>
              <a:rPr lang="en-US" sz="2000" b="1" dirty="0" smtClean="0">
                <a:solidFill>
                  <a:srgbClr val="009644"/>
                </a:solidFill>
              </a:rPr>
              <a:t>$6MM rehabilitation of 322 affordable rentals – FHA 221(d)4</a:t>
            </a:r>
          </a:p>
          <a:p>
            <a:pPr marL="285750" indent="-285750">
              <a:buFont typeface="Arial" panose="020B0604020202020204" pitchFamily="34" charset="0"/>
              <a:buChar char="•"/>
            </a:pPr>
            <a:r>
              <a:rPr lang="en-US" sz="2000" b="1" dirty="0" smtClean="0">
                <a:solidFill>
                  <a:srgbClr val="009644"/>
                </a:solidFill>
              </a:rPr>
              <a:t>Public units converted to private under PBRA</a:t>
            </a:r>
          </a:p>
          <a:p>
            <a:pPr marL="285750" indent="-285750">
              <a:buFont typeface="Arial" panose="020B0604020202020204" pitchFamily="34" charset="0"/>
              <a:buChar char="•"/>
            </a:pPr>
            <a:r>
              <a:rPr lang="en-US" sz="2000" b="1" dirty="0" smtClean="0">
                <a:solidFill>
                  <a:srgbClr val="009644"/>
                </a:solidFill>
              </a:rPr>
              <a:t>Collaboration of private/public funds to improve efficiencies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18282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24744" cy="685800"/>
          </a:xfrm>
        </p:spPr>
        <p:txBody>
          <a:bodyPr>
            <a:normAutofit fontScale="90000"/>
          </a:bodyPr>
          <a:lstStyle/>
          <a:p>
            <a:r>
              <a:rPr lang="en-US" dirty="0" smtClean="0"/>
              <a:t>Habitat For Humanity </a:t>
            </a:r>
            <a:endParaRPr lang="en-US" dirty="0"/>
          </a:p>
        </p:txBody>
      </p:sp>
      <p:pic>
        <p:nvPicPr>
          <p:cNvPr id="5" name="Content Placeholder 4"/>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14646" r="27224" b="323"/>
          <a:stretch/>
        </p:blipFill>
        <p:spPr>
          <a:xfrm>
            <a:off x="762000" y="1371599"/>
            <a:ext cx="4114800" cy="3063299"/>
          </a:xfrm>
        </p:spPr>
      </p:pic>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867400" y="838200"/>
            <a:ext cx="2620565" cy="3494087"/>
          </a:xfr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422557"/>
            <a:ext cx="2589567" cy="194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06987" y="4495800"/>
            <a:ext cx="4879413" cy="923330"/>
          </a:xfrm>
          <a:prstGeom prst="rect">
            <a:avLst/>
          </a:prstGeom>
          <a:noFill/>
        </p:spPr>
        <p:txBody>
          <a:bodyPr wrap="square" rtlCol="0">
            <a:spAutoFit/>
          </a:bodyPr>
          <a:lstStyle/>
          <a:p>
            <a:r>
              <a:rPr lang="en-US" b="1" dirty="0" smtClean="0">
                <a:solidFill>
                  <a:srgbClr val="0070C0"/>
                </a:solidFill>
              </a:rPr>
              <a:t>Several of our residents earned their home from Wimberly Center’s resident partner Habitat for Humanity. </a:t>
            </a:r>
            <a:endParaRPr lang="en-US" b="1" dirty="0">
              <a:solidFill>
                <a:srgbClr val="0070C0"/>
              </a:solidFill>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800" y="5404557"/>
            <a:ext cx="2764668" cy="923925"/>
          </a:xfrm>
          <a:prstGeom prst="rect">
            <a:avLst/>
          </a:prstGeom>
        </p:spPr>
      </p:pic>
    </p:spTree>
    <p:extLst>
      <p:ext uri="{BB962C8B-B14F-4D97-AF65-F5344CB8AC3E}">
        <p14:creationId xmlns:p14="http://schemas.microsoft.com/office/powerpoint/2010/main" val="329896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990600"/>
            <a:ext cx="3300984" cy="929640"/>
          </a:xfrm>
        </p:spPr>
        <p:txBody>
          <a:bodyPr>
            <a:noAutofit/>
          </a:bodyPr>
          <a:lstStyle/>
          <a:p>
            <a:pPr algn="ctr"/>
            <a:r>
              <a:rPr lang="en-US" sz="3200" b="1" dirty="0" smtClean="0">
                <a:solidFill>
                  <a:schemeClr val="accent3">
                    <a:lumMod val="75000"/>
                  </a:schemeClr>
                </a:solidFill>
              </a:rPr>
              <a:t>The Exchange Apartments</a:t>
            </a:r>
            <a:endParaRPr lang="en-US" sz="3200" b="1" dirty="0">
              <a:solidFill>
                <a:schemeClr val="accent3">
                  <a:lumMod val="75000"/>
                </a:schemeClr>
              </a:solidFill>
            </a:endParaRPr>
          </a:p>
        </p:txBody>
      </p:sp>
      <p:sp>
        <p:nvSpPr>
          <p:cNvPr id="4" name="Text Placeholder 3"/>
          <p:cNvSpPr>
            <a:spLocks noGrp="1"/>
          </p:cNvSpPr>
          <p:nvPr>
            <p:ph type="body" sz="half" idx="2"/>
          </p:nvPr>
        </p:nvSpPr>
        <p:spPr>
          <a:xfrm>
            <a:off x="4724400" y="2438400"/>
            <a:ext cx="3300573" cy="3359725"/>
          </a:xfrm>
        </p:spPr>
        <p:txBody>
          <a:bodyPr>
            <a:noAutofit/>
          </a:bodyPr>
          <a:lstStyle/>
          <a:p>
            <a:r>
              <a:rPr lang="en-US" sz="2000" b="1" dirty="0">
                <a:solidFill>
                  <a:srgbClr val="009644"/>
                </a:solidFill>
              </a:rPr>
              <a:t>The Exchange, </a:t>
            </a:r>
            <a:r>
              <a:rPr lang="en-US" sz="2000" b="1" dirty="0" smtClean="0">
                <a:solidFill>
                  <a:srgbClr val="009644"/>
                </a:solidFill>
              </a:rPr>
              <a:t>a </a:t>
            </a:r>
            <a:r>
              <a:rPr lang="en-US" sz="2000" b="1" dirty="0">
                <a:solidFill>
                  <a:srgbClr val="009644"/>
                </a:solidFill>
              </a:rPr>
              <a:t>brand new affordable housing community, is the ultimate in comfort and convenience</a:t>
            </a:r>
            <a:r>
              <a:rPr lang="en-US" sz="2000" b="1" dirty="0" smtClean="0">
                <a:solidFill>
                  <a:srgbClr val="009644"/>
                </a:solidFill>
              </a:rPr>
              <a:t>. </a:t>
            </a:r>
            <a:r>
              <a:rPr lang="en-US" sz="2000" b="1" dirty="0">
                <a:solidFill>
                  <a:srgbClr val="009644"/>
                </a:solidFill>
              </a:rPr>
              <a:t>Located right off of University Parkway, </a:t>
            </a:r>
            <a:r>
              <a:rPr lang="en-US" sz="2000" b="1" dirty="0" smtClean="0">
                <a:solidFill>
                  <a:srgbClr val="009644"/>
                </a:solidFill>
              </a:rPr>
              <a:t>they offer </a:t>
            </a:r>
            <a:r>
              <a:rPr lang="en-US" sz="2000" b="1" dirty="0">
                <a:solidFill>
                  <a:srgbClr val="009644"/>
                </a:solidFill>
              </a:rPr>
              <a:t>easy access to everything you need for work, school, shopping, and dining.</a:t>
            </a:r>
          </a:p>
        </p:txBody>
      </p:sp>
      <p:sp>
        <p:nvSpPr>
          <p:cNvPr id="5" name="Picture Placeholder 2"/>
          <p:cNvSpPr txBox="1">
            <a:spLocks/>
          </p:cNvSpPr>
          <p:nvPr/>
        </p:nvSpPr>
        <p:spPr>
          <a:xfrm>
            <a:off x="990600" y="685800"/>
            <a:ext cx="3359623" cy="5468112"/>
          </a:xfrm>
          <a:prstGeom prst="rect">
            <a:avLst/>
          </a:prstGeom>
        </p:spPr>
      </p:sp>
      <p:sp>
        <p:nvSpPr>
          <p:cNvPr id="6" name="Picture Placeholder 2"/>
          <p:cNvSpPr txBox="1">
            <a:spLocks/>
          </p:cNvSpPr>
          <p:nvPr/>
        </p:nvSpPr>
        <p:spPr>
          <a:xfrm>
            <a:off x="990600" y="685800"/>
            <a:ext cx="3359623" cy="5468112"/>
          </a:xfrm>
          <a:prstGeom prst="rect">
            <a:avLst/>
          </a:prstGeom>
        </p:spPr>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9540" r="29540"/>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971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52400"/>
            <a:ext cx="3300984" cy="1528762"/>
          </a:xfrm>
        </p:spPr>
        <p:txBody>
          <a:bodyPr/>
          <a:lstStyle/>
          <a:p>
            <a:r>
              <a:rPr lang="en-US" dirty="0" smtClean="0">
                <a:solidFill>
                  <a:schemeClr val="accent3">
                    <a:lumMod val="75000"/>
                  </a:schemeClr>
                </a:solidFill>
              </a:rPr>
              <a:t>Farmington Hills Apartments</a:t>
            </a:r>
            <a:endParaRPr lang="en-US" dirty="0">
              <a:solidFill>
                <a:schemeClr val="accent3">
                  <a:lumMod val="75000"/>
                </a:schemeClr>
              </a:solidFill>
            </a:endParaRPr>
          </a:p>
        </p:txBody>
      </p:sp>
      <p:sp>
        <p:nvSpPr>
          <p:cNvPr id="4" name="Text Placeholder 3"/>
          <p:cNvSpPr>
            <a:spLocks noGrp="1"/>
          </p:cNvSpPr>
          <p:nvPr>
            <p:ph type="body" sz="half" idx="2"/>
          </p:nvPr>
        </p:nvSpPr>
        <p:spPr>
          <a:xfrm>
            <a:off x="4724400" y="1828800"/>
            <a:ext cx="3300573" cy="4114800"/>
          </a:xfrm>
        </p:spPr>
        <p:txBody>
          <a:bodyPr>
            <a:noAutofit/>
          </a:bodyPr>
          <a:lstStyle/>
          <a:p>
            <a:r>
              <a:rPr lang="en-US" sz="1400" b="1" dirty="0">
                <a:solidFill>
                  <a:srgbClr val="009644"/>
                </a:solidFill>
              </a:rPr>
              <a:t>Farmington Hills is located just off of Hwy 316 in Winder, </a:t>
            </a:r>
            <a:r>
              <a:rPr lang="en-US" sz="1400" b="1" dirty="0" smtClean="0">
                <a:solidFill>
                  <a:srgbClr val="009644"/>
                </a:solidFill>
              </a:rPr>
              <a:t>Georgia just </a:t>
            </a:r>
            <a:r>
              <a:rPr lang="en-US" sz="1400" b="1" dirty="0">
                <a:solidFill>
                  <a:srgbClr val="009644"/>
                </a:solidFill>
              </a:rPr>
              <a:t>minutes away from Target, </a:t>
            </a:r>
            <a:r>
              <a:rPr lang="en-US" sz="1400" b="1" dirty="0" smtClean="0">
                <a:solidFill>
                  <a:srgbClr val="009644"/>
                </a:solidFill>
              </a:rPr>
              <a:t>Publix, </a:t>
            </a:r>
            <a:r>
              <a:rPr lang="en-US" sz="1400" b="1" dirty="0">
                <a:solidFill>
                  <a:srgbClr val="009644"/>
                </a:solidFill>
              </a:rPr>
              <a:t>Home Depot and </a:t>
            </a:r>
            <a:r>
              <a:rPr lang="en-US" sz="1400" b="1" dirty="0" smtClean="0">
                <a:solidFill>
                  <a:srgbClr val="009644"/>
                </a:solidFill>
              </a:rPr>
              <a:t>Fort </a:t>
            </a:r>
            <a:r>
              <a:rPr lang="en-US" sz="1400" b="1" dirty="0">
                <a:solidFill>
                  <a:srgbClr val="009644"/>
                </a:solidFill>
              </a:rPr>
              <a:t>Yargo State Park. </a:t>
            </a:r>
            <a:endParaRPr lang="en-US" sz="1400" b="1" dirty="0" smtClean="0">
              <a:solidFill>
                <a:srgbClr val="009644"/>
              </a:solidFill>
            </a:endParaRPr>
          </a:p>
          <a:p>
            <a:r>
              <a:rPr lang="en-US" sz="1400" b="1" dirty="0" smtClean="0">
                <a:solidFill>
                  <a:srgbClr val="009644"/>
                </a:solidFill>
              </a:rPr>
              <a:t>This </a:t>
            </a:r>
            <a:r>
              <a:rPr lang="en-US" sz="1400" b="1" dirty="0">
                <a:solidFill>
                  <a:srgbClr val="009644"/>
                </a:solidFill>
              </a:rPr>
              <a:t>family community has great amenities such as a large clubhouse, large pool with a children’s splash center, covered pavilion, business center and a large pavilion for your weekend cook outs. In addition, each apartment home includes 9′ ceilings for spacious living, a microwave, washer/dryer connections, ceiling fans, cable internet ready connections and a beautiful front porch to enjoy the outdoors.</a:t>
            </a:r>
          </a:p>
        </p:txBody>
      </p:sp>
      <p:pic>
        <p:nvPicPr>
          <p:cNvPr id="2054" name="Picture 6"/>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tretch>
            <a:fillRect/>
          </a:stretch>
        </p:blipFill>
        <p:spPr bwMode="auto">
          <a:xfrm>
            <a:off x="1041955" y="914400"/>
            <a:ext cx="33020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387" y="3276600"/>
            <a:ext cx="320865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35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179"/>
            <a:ext cx="2593958" cy="281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0" y="4578658"/>
            <a:ext cx="20002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Content Placeholder 1"/>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609600" y="3029505"/>
            <a:ext cx="3933776" cy="3119891"/>
          </a:xfrm>
        </p:spPr>
      </p:pic>
      <p:pic>
        <p:nvPicPr>
          <p:cNvPr id="5" name="Content Placeholder 4"/>
          <p:cNvPicPr>
            <a:picLocks noGrp="1" noChangeAspect="1"/>
          </p:cNvPicPr>
          <p:nvPr>
            <p:ph sz="quarter" idx="14"/>
          </p:nvPr>
        </p:nvPicPr>
        <p:blipFill>
          <a:blip r:embed="rId5" cstate="print">
            <a:extLst>
              <a:ext uri="{28A0092B-C50C-407E-A947-70E740481C1C}">
                <a14:useLocalDpi xmlns:a14="http://schemas.microsoft.com/office/drawing/2010/main" val="0"/>
              </a:ext>
            </a:extLst>
          </a:blip>
          <a:stretch>
            <a:fillRect/>
          </a:stretch>
        </p:blipFill>
        <p:spPr>
          <a:xfrm>
            <a:off x="4572000" y="762000"/>
            <a:ext cx="3927475" cy="2945606"/>
          </a:xfrm>
        </p:spPr>
      </p:pic>
      <p:sp>
        <p:nvSpPr>
          <p:cNvPr id="6" name="TextBox 5"/>
          <p:cNvSpPr txBox="1"/>
          <p:nvPr/>
        </p:nvSpPr>
        <p:spPr>
          <a:xfrm>
            <a:off x="4724400" y="3802602"/>
            <a:ext cx="2819400" cy="2308324"/>
          </a:xfrm>
          <a:prstGeom prst="rect">
            <a:avLst/>
          </a:prstGeom>
          <a:noFill/>
        </p:spPr>
        <p:txBody>
          <a:bodyPr wrap="square" rtlCol="0">
            <a:spAutoFit/>
          </a:bodyPr>
          <a:lstStyle/>
          <a:p>
            <a:r>
              <a:rPr 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Bright" panose="02040602050505020304" pitchFamily="18" charset="0"/>
              </a:rPr>
              <a:t>Code enforcement is key to revitalizing our neighborhoods. This is an example of how removing one unsafe dwelling can beautify an entire neighborhood.</a:t>
            </a:r>
            <a:endParaRPr 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Lucida Bright" panose="02040602050505020304" pitchFamily="18" charset="0"/>
            </a:endParaRPr>
          </a:p>
        </p:txBody>
      </p:sp>
    </p:spTree>
    <p:extLst>
      <p:ext uri="{BB962C8B-B14F-4D97-AF65-F5344CB8AC3E}">
        <p14:creationId xmlns:p14="http://schemas.microsoft.com/office/powerpoint/2010/main" val="2292257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1" y="685800"/>
            <a:ext cx="8458200" cy="4572000"/>
          </a:xfrm>
        </p:spPr>
        <p:txBody>
          <a:bodyPr>
            <a:normAutofit/>
          </a:bodyPr>
          <a:lstStyle/>
          <a:p>
            <a:r>
              <a:rPr lang="en-US" b="1" dirty="0" smtClean="0">
                <a:solidFill>
                  <a:srgbClr val="009644"/>
                </a:solidFill>
              </a:rPr>
              <a:t>For more information, contact Michelle Yawn, Winder Housing Authority Executive Director, at </a:t>
            </a:r>
            <a:r>
              <a:rPr lang="en-US" dirty="0" smtClean="0">
                <a:solidFill>
                  <a:srgbClr val="002060"/>
                </a:solidFill>
                <a:hlinkClick r:id="rId2"/>
              </a:rPr>
              <a:t>myawn@winderhousing.com</a:t>
            </a:r>
            <a:r>
              <a:rPr lang="en-US" dirty="0" smtClean="0">
                <a:solidFill>
                  <a:srgbClr val="002060"/>
                </a:solidFill>
              </a:rPr>
              <a:t/>
            </a:r>
            <a:br>
              <a:rPr lang="en-US" dirty="0" smtClean="0">
                <a:solidFill>
                  <a:srgbClr val="002060"/>
                </a:solidFill>
              </a:rPr>
            </a:br>
            <a:endParaRPr lang="en-US" dirty="0">
              <a:solidFill>
                <a:srgbClr val="002060"/>
              </a:solidFill>
            </a:endParaRPr>
          </a:p>
        </p:txBody>
      </p:sp>
    </p:spTree>
    <p:extLst>
      <p:ext uri="{BB962C8B-B14F-4D97-AF65-F5344CB8AC3E}">
        <p14:creationId xmlns:p14="http://schemas.microsoft.com/office/powerpoint/2010/main" val="2428488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77634" cy="2743200"/>
          </a:xfrm>
        </p:spPr>
        <p:txBody>
          <a:bodyPr>
            <a:normAutofit/>
          </a:bodyPr>
          <a:lstStyle/>
          <a:p>
            <a:r>
              <a:rPr lang="en-US" sz="2200" i="1" dirty="0" smtClean="0">
                <a:solidFill>
                  <a:srgbClr val="009644"/>
                </a:solidFill>
              </a:rPr>
              <a:t>Michelle Yawn, Winder Housing Authority Executive Director  and Winder GICH Team leader “GICH opened doors for our community by demonstrating the possibilities in true collaboration while benefiting and appreciating the value of each player in your community”.</a:t>
            </a:r>
            <a:endParaRPr lang="en-US" i="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5756" y="3970337"/>
            <a:ext cx="1396313" cy="13970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200" y="3276600"/>
            <a:ext cx="8255000" cy="6191250"/>
          </a:xfrm>
          <a:prstGeom prst="rect">
            <a:avLst/>
          </a:prstGeom>
        </p:spPr>
      </p:pic>
    </p:spTree>
    <p:extLst>
      <p:ext uri="{BB962C8B-B14F-4D97-AF65-F5344CB8AC3E}">
        <p14:creationId xmlns:p14="http://schemas.microsoft.com/office/powerpoint/2010/main" val="1792368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0" y="609600"/>
            <a:ext cx="3571170" cy="5791200"/>
          </a:xfrm>
        </p:spPr>
        <p:txBody>
          <a:bodyPr>
            <a:noAutofit/>
          </a:bodyPr>
          <a:lstStyle/>
          <a:p>
            <a:pPr algn="ctr"/>
            <a:r>
              <a:rPr lang="en-US" sz="2800" b="1" dirty="0">
                <a:solidFill>
                  <a:srgbClr val="009644"/>
                </a:solidFill>
              </a:rPr>
              <a:t>From Seeds to </a:t>
            </a:r>
            <a:r>
              <a:rPr lang="en-US" sz="2800" b="1" dirty="0" smtClean="0">
                <a:solidFill>
                  <a:srgbClr val="009644"/>
                </a:solidFill>
              </a:rPr>
              <a:t>Harvest </a:t>
            </a:r>
          </a:p>
          <a:p>
            <a:pPr marL="342900" indent="-342900">
              <a:buFont typeface="Arial" panose="020B0604020202020204" pitchFamily="34" charset="0"/>
              <a:buChar char="•"/>
            </a:pPr>
            <a:r>
              <a:rPr lang="en-US" sz="2000" b="1" dirty="0" smtClean="0"/>
              <a:t>2013 adoption of Urban Redevelopment Plan plants seeds for redevelopment  of distressed neighborhoods </a:t>
            </a:r>
          </a:p>
          <a:p>
            <a:pPr marL="342900" indent="-342900">
              <a:buFont typeface="Arial" panose="020B0604020202020204" pitchFamily="34" charset="0"/>
              <a:buChar char="•"/>
            </a:pPr>
            <a:r>
              <a:rPr lang="en-US" sz="2000" b="1" dirty="0" smtClean="0"/>
              <a:t>2015 Rental Assistance Demonstration (RAD) germinates as game changer in affordable housing</a:t>
            </a:r>
          </a:p>
          <a:p>
            <a:pPr marL="342900" indent="-342900">
              <a:buFont typeface="Arial" panose="020B0604020202020204" pitchFamily="34" charset="0"/>
              <a:buChar char="•"/>
            </a:pPr>
            <a:r>
              <a:rPr lang="en-US" sz="2000" b="1" dirty="0" smtClean="0"/>
              <a:t>Wimberly Center for Community Development blooms  </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smtClean="0"/>
          </a:p>
          <a:p>
            <a:pPr marL="342900" indent="-342900">
              <a:buFont typeface="Arial" panose="020B0604020202020204" pitchFamily="34" charset="0"/>
              <a:buChar char="•"/>
            </a:pPr>
            <a:endParaRPr lang="en-US" sz="2000" b="1" dirty="0" smtClean="0"/>
          </a:p>
          <a:p>
            <a:pPr marL="342900" indent="-342900">
              <a:buFont typeface="Arial" panose="020B0604020202020204" pitchFamily="34" charset="0"/>
              <a:buChar char="•"/>
            </a:pPr>
            <a:endParaRPr lang="en-US" sz="2000" b="1" dirty="0" smtClean="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smtClean="0"/>
          </a:p>
          <a:p>
            <a:pPr marL="342900" indent="-342900">
              <a:buFont typeface="Arial" panose="020B0604020202020204" pitchFamily="34" charset="0"/>
              <a:buChar char="•"/>
            </a:pPr>
            <a:endParaRPr lang="en-US" sz="20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665" y="4038600"/>
            <a:ext cx="2824850" cy="21336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311" y="76200"/>
            <a:ext cx="3397559" cy="4343400"/>
          </a:xfrm>
          <a:prstGeom prst="rect">
            <a:avLst/>
          </a:prstGeom>
        </p:spPr>
      </p:pic>
    </p:spTree>
    <p:extLst>
      <p:ext uri="{BB962C8B-B14F-4D97-AF65-F5344CB8AC3E}">
        <p14:creationId xmlns:p14="http://schemas.microsoft.com/office/powerpoint/2010/main" val="409466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024744" cy="1447800"/>
          </a:xfrm>
        </p:spPr>
        <p:txBody>
          <a:bodyPr>
            <a:normAutofit fontScale="90000"/>
          </a:bodyPr>
          <a:lstStyle/>
          <a:p>
            <a:pPr algn="ctr"/>
            <a:r>
              <a:rPr lang="en-US" sz="3600" b="1" dirty="0" smtClean="0">
                <a:solidFill>
                  <a:srgbClr val="009644"/>
                </a:solidFill>
              </a:rPr>
              <a:t>The Wimberly Center for Community Development</a:t>
            </a:r>
            <a:r>
              <a:rPr lang="en-US" b="1" dirty="0" smtClean="0">
                <a:solidFill>
                  <a:srgbClr val="009644"/>
                </a:solidFill>
              </a:rPr>
              <a:t/>
            </a:r>
            <a:br>
              <a:rPr lang="en-US" b="1" dirty="0" smtClean="0">
                <a:solidFill>
                  <a:srgbClr val="009644"/>
                </a:solidFill>
              </a:rPr>
            </a:br>
            <a:r>
              <a:rPr lang="en-US" sz="2200" b="1" i="1" dirty="0" smtClean="0">
                <a:solidFill>
                  <a:srgbClr val="009644"/>
                </a:solidFill>
              </a:rPr>
              <a:t>“Impacting the community through the collaboration of resources to achieve family self-sufficiency”</a:t>
            </a:r>
            <a:endParaRPr lang="en-US" sz="2200" b="1" i="1" dirty="0">
              <a:solidFill>
                <a:srgbClr val="009644"/>
              </a:solidFill>
            </a:endParaRPr>
          </a:p>
        </p:txBody>
      </p:sp>
      <p:sp>
        <p:nvSpPr>
          <p:cNvPr id="3" name="Content Placeholder 2"/>
          <p:cNvSpPr>
            <a:spLocks noGrp="1"/>
          </p:cNvSpPr>
          <p:nvPr>
            <p:ph idx="1"/>
          </p:nvPr>
        </p:nvSpPr>
        <p:spPr>
          <a:xfrm>
            <a:off x="685800" y="2057400"/>
            <a:ext cx="7772400" cy="4267200"/>
          </a:xfrm>
        </p:spPr>
        <p:txBody>
          <a:bodyPr>
            <a:noAutofit/>
          </a:bodyPr>
          <a:lstStyle/>
          <a:p>
            <a:pPr marL="68580" indent="0">
              <a:buNone/>
            </a:pPr>
            <a:endParaRPr lang="en-US" sz="2800" dirty="0" smtClean="0">
              <a:latin typeface="Gabriola" panose="04040605051002020D02" pitchFamily="82" charset="0"/>
            </a:endParaRPr>
          </a:p>
          <a:p>
            <a:pPr marL="68580" indent="0">
              <a:buNone/>
            </a:pPr>
            <a:endParaRPr lang="en-US" sz="2800" dirty="0">
              <a:latin typeface="Gabriola" panose="04040605051002020D02" pitchFamily="82" charset="0"/>
            </a:endParaRPr>
          </a:p>
          <a:p>
            <a:pPr marL="68580" indent="0">
              <a:buNone/>
            </a:pPr>
            <a:endParaRPr lang="en-US" sz="2800" dirty="0" smtClean="0">
              <a:latin typeface="Gabriola" panose="04040605051002020D02" pitchFamily="82" charset="0"/>
            </a:endParaRPr>
          </a:p>
          <a:p>
            <a:pPr marL="68580" indent="0">
              <a:buNone/>
            </a:pPr>
            <a:endParaRPr lang="en-US" sz="2800" dirty="0">
              <a:latin typeface="Gabriola" panose="04040605051002020D02" pitchFamily="82" charset="0"/>
            </a:endParaRPr>
          </a:p>
          <a:p>
            <a:pPr marL="68580" indent="0">
              <a:buNone/>
            </a:pPr>
            <a:endParaRPr lang="en-US" sz="2800" dirty="0" smtClean="0">
              <a:latin typeface="Gabriola" panose="04040605051002020D02" pitchFamily="82" charset="0"/>
            </a:endParaRPr>
          </a:p>
          <a:p>
            <a:pPr marL="68580" indent="0">
              <a:buNone/>
            </a:pPr>
            <a:endParaRPr lang="en-US" sz="2800" dirty="0">
              <a:latin typeface="Gabriola" panose="04040605051002020D02" pitchFamily="82" charset="0"/>
            </a:endParaRPr>
          </a:p>
          <a:p>
            <a:pPr marL="68580" indent="0">
              <a:buNone/>
            </a:pPr>
            <a:endParaRPr lang="en-US" sz="2800" dirty="0" smtClean="0">
              <a:latin typeface="Gabriola" panose="04040605051002020D02" pitchFamily="82" charset="0"/>
            </a:endParaRPr>
          </a:p>
          <a:p>
            <a:pPr marL="68580" indent="0">
              <a:buNone/>
            </a:pPr>
            <a:endParaRPr lang="en-US" sz="2800" dirty="0">
              <a:latin typeface="Gabriola" panose="04040605051002020D02" pitchFamily="82" charset="0"/>
            </a:endParaRPr>
          </a:p>
          <a:p>
            <a:pPr marL="68580" indent="0">
              <a:buNone/>
            </a:pPr>
            <a:endParaRPr lang="en-US" sz="2800" dirty="0" smtClean="0">
              <a:latin typeface="Gabriola" panose="04040605051002020D02" pitchFamily="82" charset="0"/>
            </a:endParaRPr>
          </a:p>
          <a:p>
            <a:pPr marL="68580" indent="0">
              <a:buNone/>
            </a:pPr>
            <a:endParaRPr lang="en-US" sz="2800" dirty="0">
              <a:latin typeface="Gabriola" panose="04040605051002020D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325" y="2438400"/>
            <a:ext cx="5174932" cy="3881199"/>
          </a:xfrm>
          <a:prstGeom prst="rect">
            <a:avLst/>
          </a:prstGeom>
        </p:spPr>
      </p:pic>
      <p:pic>
        <p:nvPicPr>
          <p:cNvPr id="1026" name="Picture 2" descr="C:\Users\michelle\AppData\Local\Microsoft\Windows\Temporary Internet Files\Content.IE5\GVSQGXIN\1379915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306" y="4988140"/>
            <a:ext cx="1497817" cy="1487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7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024744" cy="1143000"/>
          </a:xfrm>
        </p:spPr>
        <p:txBody>
          <a:bodyPr>
            <a:normAutofit fontScale="90000"/>
          </a:bodyPr>
          <a:lstStyle/>
          <a:p>
            <a:pPr algn="ctr"/>
            <a:r>
              <a:rPr lang="en-US" b="1" dirty="0" smtClean="0">
                <a:solidFill>
                  <a:srgbClr val="009644"/>
                </a:solidFill>
              </a:rPr>
              <a:t>Initial Cross-Pollination of Funds</a:t>
            </a:r>
            <a:endParaRPr lang="en-US" b="1" dirty="0">
              <a:solidFill>
                <a:srgbClr val="009644"/>
              </a:solidFill>
            </a:endParaRPr>
          </a:p>
        </p:txBody>
      </p:sp>
      <p:sp>
        <p:nvSpPr>
          <p:cNvPr id="3" name="Content Placeholder 2"/>
          <p:cNvSpPr>
            <a:spLocks noGrp="1"/>
          </p:cNvSpPr>
          <p:nvPr>
            <p:ph idx="1"/>
          </p:nvPr>
        </p:nvSpPr>
        <p:spPr>
          <a:xfrm>
            <a:off x="685800" y="1981200"/>
            <a:ext cx="7848600" cy="4572000"/>
          </a:xfrm>
        </p:spPr>
        <p:txBody>
          <a:bodyPr>
            <a:normAutofit/>
          </a:bodyPr>
          <a:lstStyle/>
          <a:p>
            <a:pPr indent="-342900">
              <a:lnSpc>
                <a:spcPct val="120000"/>
              </a:lnSpc>
              <a:spcBef>
                <a:spcPts val="0"/>
              </a:spcBef>
            </a:pPr>
            <a:r>
              <a:rPr lang="en-US" dirty="0" smtClean="0"/>
              <a:t>WHA provides $1MM acquisition funds and $1.5MM renovation funds from RAD Sales Proceeds</a:t>
            </a:r>
          </a:p>
          <a:p>
            <a:pPr indent="-342900">
              <a:lnSpc>
                <a:spcPct val="120000"/>
              </a:lnSpc>
              <a:spcBef>
                <a:spcPts val="0"/>
              </a:spcBef>
            </a:pPr>
            <a:r>
              <a:rPr lang="en-US" dirty="0" smtClean="0"/>
              <a:t>$500,000 CDBG 2014 Grant</a:t>
            </a:r>
          </a:p>
          <a:p>
            <a:pPr indent="-342900">
              <a:lnSpc>
                <a:spcPct val="120000"/>
              </a:lnSpc>
              <a:spcBef>
                <a:spcPts val="0"/>
              </a:spcBef>
            </a:pPr>
            <a:r>
              <a:rPr lang="en-US" dirty="0" smtClean="0"/>
              <a:t>Private foundation funds $250,000</a:t>
            </a:r>
          </a:p>
          <a:p>
            <a:pPr indent="-342900">
              <a:lnSpc>
                <a:spcPct val="120000"/>
              </a:lnSpc>
              <a:spcBef>
                <a:spcPts val="0"/>
              </a:spcBef>
            </a:pPr>
            <a:r>
              <a:rPr lang="en-US" dirty="0" smtClean="0"/>
              <a:t>Incredible volunteers</a:t>
            </a:r>
          </a:p>
          <a:p>
            <a:pPr indent="-342900">
              <a:lnSpc>
                <a:spcPct val="120000"/>
              </a:lnSpc>
              <a:spcBef>
                <a:spcPts val="0"/>
              </a:spcBef>
            </a:pPr>
            <a:endParaRPr lang="en-US" dirty="0" smtClean="0"/>
          </a:p>
          <a:p>
            <a:pPr marL="0" indent="0">
              <a:lnSpc>
                <a:spcPct val="120000"/>
              </a:lnSpc>
              <a:spcBef>
                <a:spcPts val="0"/>
              </a:spcBef>
              <a:buNone/>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495800" y="4191000"/>
            <a:ext cx="4132942" cy="2286000"/>
          </a:xfrm>
          <a:prstGeom prst="rect">
            <a:avLst/>
          </a:prstGeom>
        </p:spPr>
      </p:pic>
    </p:spTree>
    <p:extLst>
      <p:ext uri="{BB962C8B-B14F-4D97-AF65-F5344CB8AC3E}">
        <p14:creationId xmlns:p14="http://schemas.microsoft.com/office/powerpoint/2010/main" val="3784460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533400"/>
            <a:ext cx="7306234" cy="2209800"/>
          </a:xfrm>
        </p:spPr>
        <p:txBody>
          <a:bodyPr>
            <a:noAutofit/>
          </a:bodyPr>
          <a:lstStyle/>
          <a:p>
            <a:pPr algn="ct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solidFill>
                  <a:schemeClr val="accent3">
                    <a:lumMod val="75000"/>
                  </a:schemeClr>
                </a:solidFill>
              </a:rPr>
              <a:t>Local Foods Local Places (LFLP)Winder Germinates New Possibilities for </a:t>
            </a:r>
            <a:br>
              <a:rPr lang="en-US" sz="2800" dirty="0" smtClean="0">
                <a:solidFill>
                  <a:schemeClr val="accent3">
                    <a:lumMod val="75000"/>
                  </a:schemeClr>
                </a:solidFill>
              </a:rPr>
            </a:br>
            <a:r>
              <a:rPr lang="en-US" sz="2800" dirty="0" smtClean="0">
                <a:solidFill>
                  <a:schemeClr val="accent3">
                    <a:lumMod val="75000"/>
                  </a:schemeClr>
                </a:solidFill>
              </a:rPr>
              <a:t>Wimberly Center</a:t>
            </a:r>
            <a:r>
              <a:rPr lang="en-US" sz="2800" dirty="0" smtClean="0"/>
              <a:t/>
            </a:r>
            <a:br>
              <a:rPr lang="en-US" sz="2800" dirty="0" smtClean="0"/>
            </a:br>
            <a:endParaRPr lang="en-US" sz="2800" dirty="0"/>
          </a:p>
        </p:txBody>
      </p:sp>
      <p:pic>
        <p:nvPicPr>
          <p:cNvPr id="8" name="Content Placeholder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92956" y="2590800"/>
            <a:ext cx="3669507" cy="2751015"/>
          </a:xfrm>
        </p:spPr>
      </p:pic>
      <p:sp>
        <p:nvSpPr>
          <p:cNvPr id="7" name="Content Placeholder 6"/>
          <p:cNvSpPr>
            <a:spLocks noGrp="1"/>
          </p:cNvSpPr>
          <p:nvPr>
            <p:ph sz="quarter" idx="14"/>
          </p:nvPr>
        </p:nvSpPr>
        <p:spPr>
          <a:xfrm>
            <a:off x="4495800" y="2313431"/>
            <a:ext cx="4114800" cy="3477769"/>
          </a:xfrm>
        </p:spPr>
        <p:txBody>
          <a:bodyPr>
            <a:normAutofit lnSpcReduction="10000"/>
          </a:bodyPr>
          <a:lstStyle/>
          <a:p>
            <a:r>
              <a:rPr lang="en-US" dirty="0" smtClean="0">
                <a:solidFill>
                  <a:srgbClr val="009644"/>
                </a:solidFill>
              </a:rPr>
              <a:t>Technical assistance from six state &amp; federal partners addressing food desert, blighted neighborhood</a:t>
            </a:r>
          </a:p>
          <a:p>
            <a:r>
              <a:rPr lang="en-US" dirty="0" smtClean="0">
                <a:solidFill>
                  <a:srgbClr val="009644"/>
                </a:solidFill>
              </a:rPr>
              <a:t>Birthed the idea of demonstration kitchen and community/production garden</a:t>
            </a:r>
          </a:p>
          <a:p>
            <a:pPr marL="68580" indent="0">
              <a:buNone/>
            </a:pPr>
            <a:endParaRPr lang="en-US" dirty="0" smtClean="0">
              <a:solidFill>
                <a:srgbClr val="009644"/>
              </a:solidFill>
            </a:endParaRPr>
          </a:p>
          <a:p>
            <a:pPr marL="68580" indent="0">
              <a:buNone/>
            </a:pPr>
            <a:endParaRPr lang="en-US" dirty="0" smtClean="0">
              <a:solidFill>
                <a:srgbClr val="009644"/>
              </a:solidFill>
            </a:endParaRPr>
          </a:p>
          <a:p>
            <a:endParaRPr lang="en-US" dirty="0"/>
          </a:p>
        </p:txBody>
      </p:sp>
    </p:spTree>
    <p:extLst>
      <p:ext uri="{BB962C8B-B14F-4D97-AF65-F5344CB8AC3E}">
        <p14:creationId xmlns:p14="http://schemas.microsoft.com/office/powerpoint/2010/main" val="263340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533400"/>
            <a:ext cx="7306234" cy="2209800"/>
          </a:xfrm>
        </p:spPr>
        <p:txBody>
          <a:bodyPr>
            <a:noAutofit/>
          </a:bodyPr>
          <a:lstStyle/>
          <a:p>
            <a:pPr algn="ct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solidFill>
                  <a:schemeClr val="accent3">
                    <a:lumMod val="75000"/>
                  </a:schemeClr>
                </a:solidFill>
              </a:rPr>
              <a:t>Local Foods Local Places (LFLP)Winder Germinates New Possibilities for </a:t>
            </a:r>
            <a:br>
              <a:rPr lang="en-US" sz="2800" dirty="0">
                <a:solidFill>
                  <a:schemeClr val="accent3">
                    <a:lumMod val="75000"/>
                  </a:schemeClr>
                </a:solidFill>
              </a:rPr>
            </a:br>
            <a:r>
              <a:rPr lang="en-US" sz="2800" dirty="0">
                <a:solidFill>
                  <a:schemeClr val="accent3">
                    <a:lumMod val="75000"/>
                  </a:schemeClr>
                </a:solidFill>
              </a:rPr>
              <a:t>Wimberly Center</a:t>
            </a:r>
            <a:r>
              <a:rPr lang="en-US" sz="2800" dirty="0"/>
              <a:t/>
            </a:r>
            <a:br>
              <a:rPr lang="en-US" sz="2800" dirty="0"/>
            </a:br>
            <a:endParaRPr lang="en-US" sz="2800" dirty="0"/>
          </a:p>
        </p:txBody>
      </p:sp>
      <p:pic>
        <p:nvPicPr>
          <p:cNvPr id="8" name="Content Placeholder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92957" y="2590800"/>
            <a:ext cx="3669507" cy="2751015"/>
          </a:xfrm>
        </p:spPr>
      </p:pic>
      <p:sp>
        <p:nvSpPr>
          <p:cNvPr id="7" name="Content Placeholder 6"/>
          <p:cNvSpPr>
            <a:spLocks noGrp="1"/>
          </p:cNvSpPr>
          <p:nvPr>
            <p:ph sz="quarter" idx="14"/>
          </p:nvPr>
        </p:nvSpPr>
        <p:spPr>
          <a:xfrm>
            <a:off x="4724400" y="2590800"/>
            <a:ext cx="3419856" cy="3493008"/>
          </a:xfrm>
        </p:spPr>
        <p:txBody>
          <a:bodyPr>
            <a:normAutofit fontScale="85000" lnSpcReduction="20000"/>
          </a:bodyPr>
          <a:lstStyle/>
          <a:p>
            <a:r>
              <a:rPr lang="en-US" dirty="0" smtClean="0">
                <a:solidFill>
                  <a:srgbClr val="009644"/>
                </a:solidFill>
              </a:rPr>
              <a:t>ARC awards $203,000 to support kitchen/garden</a:t>
            </a:r>
          </a:p>
          <a:p>
            <a:r>
              <a:rPr lang="en-US" dirty="0" smtClean="0">
                <a:solidFill>
                  <a:srgbClr val="009644"/>
                </a:solidFill>
              </a:rPr>
              <a:t>Wimberly’s Roots</a:t>
            </a:r>
            <a:r>
              <a:rPr lang="en-US" dirty="0">
                <a:solidFill>
                  <a:srgbClr val="009644"/>
                </a:solidFill>
              </a:rPr>
              <a:t> </a:t>
            </a:r>
            <a:r>
              <a:rPr lang="en-US" dirty="0" smtClean="0">
                <a:solidFill>
                  <a:srgbClr val="009644"/>
                </a:solidFill>
              </a:rPr>
              <a:t>non-profit forms</a:t>
            </a:r>
          </a:p>
          <a:p>
            <a:r>
              <a:rPr lang="en-US" dirty="0" smtClean="0">
                <a:solidFill>
                  <a:srgbClr val="009644"/>
                </a:solidFill>
              </a:rPr>
              <a:t>UGA partners with Wimberly on Business Plan, Community Garden Guide and Master Landscape/Garden Plans</a:t>
            </a:r>
          </a:p>
          <a:p>
            <a:endParaRPr lang="en-US" dirty="0" smtClean="0">
              <a:solidFill>
                <a:srgbClr val="009644"/>
              </a:solidFill>
            </a:endParaRPr>
          </a:p>
          <a:p>
            <a:endParaRPr lang="en-US" dirty="0" smtClean="0">
              <a:solidFill>
                <a:srgbClr val="009644"/>
              </a:solidFill>
            </a:endParaRPr>
          </a:p>
          <a:p>
            <a:pPr marL="68580" indent="0">
              <a:buNone/>
            </a:pPr>
            <a:endParaRPr lang="en-US" dirty="0" smtClean="0">
              <a:solidFill>
                <a:srgbClr val="009644"/>
              </a:solidFill>
            </a:endParaRPr>
          </a:p>
          <a:p>
            <a:endParaRPr lang="en-US" dirty="0"/>
          </a:p>
        </p:txBody>
      </p:sp>
    </p:spTree>
    <p:extLst>
      <p:ext uri="{BB962C8B-B14F-4D97-AF65-F5344CB8AC3E}">
        <p14:creationId xmlns:p14="http://schemas.microsoft.com/office/powerpoint/2010/main" val="205531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1312" y="380260"/>
            <a:ext cx="7024744" cy="1143000"/>
          </a:xfrm>
        </p:spPr>
        <p:txBody>
          <a:bodyPr>
            <a:normAutofit fontScale="90000"/>
          </a:bodyPr>
          <a:lstStyle/>
          <a:p>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r>
            <a:b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endPar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Text Placeholder 2"/>
          <p:cNvSpPr>
            <a:spLocks noGrp="1"/>
          </p:cNvSpPr>
          <p:nvPr>
            <p:ph type="body" idx="1"/>
          </p:nvPr>
        </p:nvSpPr>
        <p:spPr>
          <a:xfrm>
            <a:off x="838200" y="1524000"/>
            <a:ext cx="3057148" cy="639762"/>
          </a:xfrm>
        </p:spPr>
        <p:txBody>
          <a:bodyPr>
            <a:normAutofit/>
          </a:bodyPr>
          <a:lstStyle/>
          <a:p>
            <a:r>
              <a:rPr lang="en-US" sz="2000" dirty="0" smtClean="0">
                <a:solidFill>
                  <a:schemeClr val="accent3">
                    <a:lumMod val="75000"/>
                  </a:schemeClr>
                </a:solidFill>
                <a:latin typeface="Lucida Calligraphy" panose="03010101010101010101" pitchFamily="66" charset="0"/>
              </a:rPr>
              <a:t>Cooking Classes</a:t>
            </a:r>
            <a:endParaRPr lang="en-US" sz="2000" dirty="0">
              <a:solidFill>
                <a:schemeClr val="accent3">
                  <a:lumMod val="75000"/>
                </a:schemeClr>
              </a:solidFill>
              <a:latin typeface="Lucida Calligraphy" panose="03010101010101010101" pitchFamily="66" charset="0"/>
            </a:endParaRPr>
          </a:p>
        </p:txBody>
      </p:sp>
      <p:pic>
        <p:nvPicPr>
          <p:cNvPr id="6146" name="Picture 2" descr="S:\Wimberly's Roots\Pics\Smoothie making.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167461"/>
            <a:ext cx="2225675" cy="218703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3"/>
          </p:nvPr>
        </p:nvSpPr>
        <p:spPr>
          <a:xfrm>
            <a:off x="3657600" y="1529918"/>
            <a:ext cx="3055717" cy="639762"/>
          </a:xfrm>
        </p:spPr>
        <p:txBody>
          <a:bodyPr>
            <a:normAutofit/>
          </a:bodyPr>
          <a:lstStyle/>
          <a:p>
            <a:r>
              <a:rPr lang="en-US" sz="2000" dirty="0" smtClean="0">
                <a:solidFill>
                  <a:schemeClr val="accent3">
                    <a:lumMod val="75000"/>
                  </a:schemeClr>
                </a:solidFill>
                <a:latin typeface="Lucida Calligraphy" panose="03010101010101010101" pitchFamily="66" charset="0"/>
              </a:rPr>
              <a:t>Healthy</a:t>
            </a:r>
            <a:r>
              <a:rPr lang="en-US" sz="2000" dirty="0" smtClean="0">
                <a:solidFill>
                  <a:schemeClr val="accent3">
                    <a:lumMod val="75000"/>
                  </a:schemeClr>
                </a:solidFill>
                <a:latin typeface="Matura MT Script Capitals" panose="03020802060602070202" pitchFamily="66" charset="0"/>
              </a:rPr>
              <a:t> </a:t>
            </a:r>
            <a:r>
              <a:rPr lang="en-US" sz="2000" dirty="0" smtClean="0">
                <a:solidFill>
                  <a:schemeClr val="accent3">
                    <a:lumMod val="75000"/>
                  </a:schemeClr>
                </a:solidFill>
                <a:latin typeface="Lucida Calligraphy" panose="03010101010101010101" pitchFamily="66" charset="0"/>
              </a:rPr>
              <a:t>Meals</a:t>
            </a:r>
            <a:endParaRPr lang="en-US" sz="2000" dirty="0">
              <a:solidFill>
                <a:schemeClr val="accent3">
                  <a:lumMod val="75000"/>
                </a:schemeClr>
              </a:solidFill>
              <a:latin typeface="Lucida Calligraphy" panose="03010101010101010101" pitchFamily="66" charset="0"/>
            </a:endParaRPr>
          </a:p>
        </p:txBody>
      </p:sp>
      <p:pic>
        <p:nvPicPr>
          <p:cNvPr id="6147" name="Picture 3" descr="S:\Wimberly's Roots\Pics\Plated pic.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2161543"/>
            <a:ext cx="1997075" cy="21929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90600" y="4354497"/>
            <a:ext cx="7239000" cy="2062103"/>
          </a:xfrm>
          <a:prstGeom prst="rect">
            <a:avLst/>
          </a:prstGeom>
        </p:spPr>
        <p:txBody>
          <a:bodyPr wrap="square">
            <a:spAutoFit/>
          </a:bodyPr>
          <a:lstStyle/>
          <a:p>
            <a:pPr algn="ctr"/>
            <a:r>
              <a:rPr lang="en-US" sz="2400" b="1" i="1" dirty="0" smtClean="0">
                <a:solidFill>
                  <a:schemeClr val="accent3">
                    <a:lumMod val="75000"/>
                  </a:schemeClr>
                </a:solidFill>
                <a:latin typeface="Lucida Calligraphy" panose="03010101010101010101" pitchFamily="66" charset="0"/>
              </a:rPr>
              <a:t>As well as :</a:t>
            </a:r>
          </a:p>
          <a:p>
            <a:pPr algn="ctr"/>
            <a:r>
              <a:rPr lang="en-US" sz="2000" b="1" dirty="0">
                <a:solidFill>
                  <a:srgbClr val="92D050"/>
                </a:solidFill>
                <a:latin typeface="Arial Narrow" panose="020B0606020202030204" pitchFamily="34" charset="0"/>
              </a:rPr>
              <a:t>N</a:t>
            </a:r>
            <a:r>
              <a:rPr lang="en-US" sz="2000" b="1" dirty="0" smtClean="0">
                <a:solidFill>
                  <a:srgbClr val="92D050"/>
                </a:solidFill>
                <a:latin typeface="Arial Narrow" panose="020B0606020202030204" pitchFamily="34" charset="0"/>
              </a:rPr>
              <a:t>utrition classes</a:t>
            </a:r>
          </a:p>
          <a:p>
            <a:pPr algn="ctr"/>
            <a:r>
              <a:rPr lang="en-US" sz="2000" b="1" dirty="0" smtClean="0">
                <a:solidFill>
                  <a:srgbClr val="92D050"/>
                </a:solidFill>
                <a:latin typeface="Arial Narrow" panose="020B0606020202030204" pitchFamily="34" charset="0"/>
              </a:rPr>
              <a:t>Demonstration kitchen</a:t>
            </a:r>
          </a:p>
          <a:p>
            <a:pPr algn="ctr"/>
            <a:r>
              <a:rPr lang="en-US" sz="2000" b="1" dirty="0" smtClean="0">
                <a:solidFill>
                  <a:srgbClr val="92D050"/>
                </a:solidFill>
                <a:latin typeface="Arial Narrow" panose="020B0606020202030204" pitchFamily="34" charset="0"/>
              </a:rPr>
              <a:t>On site and off site catering</a:t>
            </a:r>
          </a:p>
          <a:p>
            <a:pPr algn="ctr"/>
            <a:r>
              <a:rPr lang="en-US" sz="2000" b="1" dirty="0" smtClean="0">
                <a:solidFill>
                  <a:srgbClr val="92D050"/>
                </a:solidFill>
                <a:latin typeface="Arial Narrow" panose="020B0606020202030204" pitchFamily="34" charset="0"/>
              </a:rPr>
              <a:t>Fresh produce stand</a:t>
            </a:r>
          </a:p>
          <a:p>
            <a:pPr algn="ctr"/>
            <a:r>
              <a:rPr lang="en-US" sz="2000" b="1" dirty="0" smtClean="0">
                <a:solidFill>
                  <a:srgbClr val="92D050"/>
                </a:solidFill>
                <a:latin typeface="Arial Narrow" panose="020B0606020202030204" pitchFamily="34" charset="0"/>
              </a:rPr>
              <a:t>“Farm To School” production farm and fundraising</a:t>
            </a:r>
            <a:endParaRPr lang="en-US" sz="2000" b="1" dirty="0">
              <a:solidFill>
                <a:srgbClr val="92D050"/>
              </a:solidFill>
              <a:latin typeface="Arial Narrow" panose="020B0606020202030204" pitchFamily="34" charset="0"/>
            </a:endParaRPr>
          </a:p>
        </p:txBody>
      </p:sp>
      <p:sp>
        <p:nvSpPr>
          <p:cNvPr id="11" name="Text Placeholder 4"/>
          <p:cNvSpPr txBox="1">
            <a:spLocks/>
          </p:cNvSpPr>
          <p:nvPr/>
        </p:nvSpPr>
        <p:spPr>
          <a:xfrm>
            <a:off x="6212150" y="1524000"/>
            <a:ext cx="2438399" cy="63976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accent1"/>
              </a:buClr>
              <a:buSzPct val="76000"/>
              <a:buFont typeface="Wingdings 2" pitchFamily="18" charset="2"/>
              <a:buNone/>
              <a:defRPr sz="2400" b="1" kern="1200">
                <a:solidFill>
                  <a:schemeClr val="accent1"/>
                </a:solidFill>
                <a:latin typeface="+mn-lt"/>
                <a:ea typeface="+mn-ea"/>
                <a:cs typeface="+mn-cs"/>
              </a:defRPr>
            </a:lvl1pPr>
            <a:lvl2pPr marL="457200" indent="0" algn="l" defTabSz="914400" rtl="0" eaLnBrk="1" latinLnBrk="0" hangingPunct="1">
              <a:spcBef>
                <a:spcPct val="20000"/>
              </a:spcBef>
              <a:buClr>
                <a:schemeClr val="accent1"/>
              </a:buClr>
              <a:buSzPct val="76000"/>
              <a:buFont typeface="Wingdings 2" pitchFamily="18" charset="2"/>
              <a:buNone/>
              <a:defRPr sz="2000" b="1" kern="1200">
                <a:solidFill>
                  <a:schemeClr val="tx2"/>
                </a:solidFill>
                <a:latin typeface="+mn-lt"/>
                <a:ea typeface="+mn-ea"/>
                <a:cs typeface="+mn-cs"/>
              </a:defRPr>
            </a:lvl2pPr>
            <a:lvl3pPr marL="914400" indent="0" algn="l" defTabSz="914400" rtl="0" eaLnBrk="1" latinLnBrk="0" hangingPunct="1">
              <a:spcBef>
                <a:spcPct val="20000"/>
              </a:spcBef>
              <a:buClr>
                <a:schemeClr val="accent1"/>
              </a:buClr>
              <a:buSzPct val="76000"/>
              <a:buFont typeface="Wingdings 2" pitchFamily="18" charset="2"/>
              <a:buNone/>
              <a:defRPr sz="1800" b="1" kern="1200">
                <a:solidFill>
                  <a:schemeClr val="tx2"/>
                </a:solidFill>
                <a:latin typeface="+mn-lt"/>
                <a:ea typeface="+mn-ea"/>
                <a:cs typeface="+mn-cs"/>
              </a:defRPr>
            </a:lvl3pPr>
            <a:lvl4pPr marL="1371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4pPr>
            <a:lvl5pPr marL="1828800" indent="0" algn="l" defTabSz="914400" rtl="0" eaLnBrk="1" latinLnBrk="0" hangingPunct="1">
              <a:spcBef>
                <a:spcPct val="20000"/>
              </a:spcBef>
              <a:buClr>
                <a:schemeClr val="accent1"/>
              </a:buClr>
              <a:buSzPct val="76000"/>
              <a:buFont typeface="Wingdings 2" pitchFamily="18" charset="2"/>
              <a:buNone/>
              <a:defRPr sz="1600" b="1" kern="1200" baseline="0">
                <a:solidFill>
                  <a:schemeClr val="tx2"/>
                </a:solidFill>
                <a:latin typeface="+mn-lt"/>
                <a:ea typeface="+mn-ea"/>
                <a:cs typeface="+mn-cs"/>
              </a:defRPr>
            </a:lvl5pPr>
            <a:lvl6pPr marL="22860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6pPr>
            <a:lvl7pPr marL="27432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7pPr>
            <a:lvl8pPr marL="32004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8pPr>
            <a:lvl9pPr marL="3657600" indent="0" algn="l" defTabSz="914400" rtl="0" eaLnBrk="1" latinLnBrk="0" hangingPunct="1">
              <a:spcBef>
                <a:spcPct val="20000"/>
              </a:spcBef>
              <a:buClr>
                <a:schemeClr val="accent1"/>
              </a:buClr>
              <a:buSzPct val="76000"/>
              <a:buFont typeface="Wingdings 2" pitchFamily="18" charset="2"/>
              <a:buNone/>
              <a:defRPr sz="1600" b="1" kern="1200">
                <a:solidFill>
                  <a:schemeClr val="tx2"/>
                </a:solidFill>
                <a:latin typeface="+mn-lt"/>
                <a:ea typeface="+mn-ea"/>
                <a:cs typeface="+mn-cs"/>
              </a:defRPr>
            </a:lvl9pPr>
          </a:lstStyle>
          <a:p>
            <a:r>
              <a:rPr lang="en-US" sz="2000" dirty="0" smtClean="0">
                <a:solidFill>
                  <a:schemeClr val="accent3">
                    <a:lumMod val="75000"/>
                  </a:schemeClr>
                </a:solidFill>
                <a:latin typeface="Lucida Calligraphy" panose="03010101010101010101" pitchFamily="66" charset="0"/>
              </a:rPr>
              <a:t>Catering</a:t>
            </a:r>
            <a:endParaRPr lang="en-US" sz="2000" dirty="0">
              <a:solidFill>
                <a:schemeClr val="accent3">
                  <a:lumMod val="75000"/>
                </a:schemeClr>
              </a:solidFill>
              <a:latin typeface="Lucida Calligraphy" panose="03010101010101010101" pitchFamily="66" charset="0"/>
            </a:endParaRPr>
          </a:p>
        </p:txBody>
      </p:sp>
      <p:pic>
        <p:nvPicPr>
          <p:cNvPr id="614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861" r="18072"/>
          <a:stretch/>
        </p:blipFill>
        <p:spPr bwMode="auto">
          <a:xfrm>
            <a:off x="6198833" y="2167461"/>
            <a:ext cx="1905000" cy="219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364725"/>
            <a:ext cx="2285373" cy="1380478"/>
          </a:xfrm>
          <a:prstGeom prst="rect">
            <a:avLst/>
          </a:prstGeom>
        </p:spPr>
      </p:pic>
    </p:spTree>
    <p:extLst>
      <p:ext uri="{BB962C8B-B14F-4D97-AF65-F5344CB8AC3E}">
        <p14:creationId xmlns:p14="http://schemas.microsoft.com/office/powerpoint/2010/main" val="105088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024744" cy="11430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Community</a:t>
            </a:r>
            <a:b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Garden </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685800" y="4343400"/>
            <a:ext cx="7874000" cy="2098829"/>
          </a:xfrm>
        </p:spPr>
        <p:txBody>
          <a:bodyPr>
            <a:noAutofit/>
          </a:bodyPr>
          <a:lstStyle/>
          <a:p>
            <a:pPr marL="68580" indent="0" algn="ctr">
              <a:buNone/>
            </a:pPr>
            <a:r>
              <a:rPr lang="en-US" b="1" i="1" dirty="0">
                <a:solidFill>
                  <a:srgbClr val="009644"/>
                </a:solidFill>
              </a:rPr>
              <a:t>The garden </a:t>
            </a:r>
            <a:r>
              <a:rPr lang="en-US" b="1" i="1" dirty="0" smtClean="0">
                <a:solidFill>
                  <a:srgbClr val="009644"/>
                </a:solidFill>
              </a:rPr>
              <a:t>provides </a:t>
            </a:r>
            <a:r>
              <a:rPr lang="en-US" b="1" i="1" dirty="0">
                <a:solidFill>
                  <a:srgbClr val="009644"/>
                </a:solidFill>
              </a:rPr>
              <a:t>nutritious food to residents where access to this food is currently limited. Additionally, people will gain the skills needed to grow their own gardens and supplement their </a:t>
            </a:r>
            <a:endParaRPr lang="en-US" b="1" i="1" dirty="0" smtClean="0">
              <a:solidFill>
                <a:srgbClr val="009644"/>
              </a:solidFill>
            </a:endParaRPr>
          </a:p>
          <a:p>
            <a:pPr marL="68580" indent="0" algn="ctr">
              <a:buNone/>
            </a:pPr>
            <a:r>
              <a:rPr lang="en-US" b="1" i="1" dirty="0" smtClean="0">
                <a:solidFill>
                  <a:srgbClr val="009644"/>
                </a:solidFill>
              </a:rPr>
              <a:t>diets </a:t>
            </a:r>
            <a:r>
              <a:rPr lang="en-US" b="1" i="1" dirty="0">
                <a:solidFill>
                  <a:srgbClr val="009644"/>
                </a:solidFill>
              </a:rPr>
              <a:t>with </a:t>
            </a:r>
            <a:r>
              <a:rPr lang="en-US"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food they grow</a:t>
            </a:r>
            <a:r>
              <a:rPr lang="en-US" b="1" i="1" dirty="0" smtClean="0">
                <a:solidFill>
                  <a:schemeClr val="accent6">
                    <a:lumMod val="75000"/>
                  </a:schemeClr>
                </a:solidFill>
              </a:rPr>
              <a:t>.</a:t>
            </a:r>
            <a:endParaRPr lang="en-US" dirty="0">
              <a:solidFill>
                <a:schemeClr val="accent6">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303" y="685800"/>
            <a:ext cx="3835400" cy="3409950"/>
          </a:xfrm>
          <a:prstGeom prst="rect">
            <a:avLst/>
          </a:prstGeom>
        </p:spPr>
      </p:pic>
      <p:pic>
        <p:nvPicPr>
          <p:cNvPr id="5122" name="Picture 2" descr="S:\Wimberly's Roots\Pics\IMG_02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2309" y="1143000"/>
            <a:ext cx="1960994" cy="29527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S:\Wimberly's Roots\Pics\rudbeck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1950005"/>
            <a:ext cx="1609309" cy="214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839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2246</TotalTime>
  <Words>529</Words>
  <Application>Microsoft Office PowerPoint</Application>
  <PresentationFormat>On-screen Show (4:3)</PresentationFormat>
  <Paragraphs>68</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Austin</vt:lpstr>
      <vt:lpstr>Winder Housing Authority Presents</vt:lpstr>
      <vt:lpstr>Michelle Yawn, Winder Housing Authority Executive Director  and Winder GICH Team leader “GICH opened doors for our community by demonstrating the possibilities in true collaboration while benefiting and appreciating the value of each player in your community”.</vt:lpstr>
      <vt:lpstr>PowerPoint Presentation</vt:lpstr>
      <vt:lpstr>The Wimberly Center for Community Development “Impacting the community through the collaboration of resources to achieve family self-sufficiency”</vt:lpstr>
      <vt:lpstr>Initial Cross-Pollination of Funds</vt:lpstr>
      <vt:lpstr>     Local Foods Local Places (LFLP)Winder Germinates New Possibilities for  Wimberly Center </vt:lpstr>
      <vt:lpstr>     Local Foods Local Places (LFLP)Winder Germinates New Possibilities for  Wimberly Center </vt:lpstr>
      <vt:lpstr> </vt:lpstr>
      <vt:lpstr>Community Garden </vt:lpstr>
      <vt:lpstr>Boys &amp; Girls Club Revel in the  garden and kitchen</vt:lpstr>
      <vt:lpstr>PowerPoint Presentation</vt:lpstr>
      <vt:lpstr>RAD Conversion Creates Improved Housing Conditions</vt:lpstr>
      <vt:lpstr>Habitat For Humanity </vt:lpstr>
      <vt:lpstr>The Exchange Apartments</vt:lpstr>
      <vt:lpstr>Farmington Hills Apartments</vt:lpstr>
      <vt:lpstr>PowerPoint Presentation</vt:lpstr>
      <vt:lpstr>For more information, contact Michelle Yawn, Winder Housing Authority Executive Director, at myawn@winderhousing.com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Winder Housing Authority Presents</dc:title>
  <dc:creator>Susan Newberry</dc:creator>
  <cp:lastModifiedBy>Susan Newberry</cp:lastModifiedBy>
  <cp:revision>91</cp:revision>
  <dcterms:created xsi:type="dcterms:W3CDTF">2018-09-04T16:50:25Z</dcterms:created>
  <dcterms:modified xsi:type="dcterms:W3CDTF">2018-09-19T11:36:39Z</dcterms:modified>
</cp:coreProperties>
</file>